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66" r:id="rId2"/>
    <p:sldId id="4643" r:id="rId3"/>
    <p:sldId id="4722" r:id="rId4"/>
    <p:sldId id="4702" r:id="rId5"/>
    <p:sldId id="4704" r:id="rId6"/>
    <p:sldId id="4705" r:id="rId7"/>
    <p:sldId id="4706" r:id="rId8"/>
    <p:sldId id="4617" r:id="rId9"/>
    <p:sldId id="4707" r:id="rId10"/>
    <p:sldId id="4658" r:id="rId11"/>
    <p:sldId id="4659" r:id="rId12"/>
    <p:sldId id="4660" r:id="rId13"/>
    <p:sldId id="261" r:id="rId14"/>
    <p:sldId id="4738" r:id="rId15"/>
    <p:sldId id="4721" r:id="rId16"/>
    <p:sldId id="2877" r:id="rId17"/>
    <p:sldId id="4663" r:id="rId18"/>
    <p:sldId id="4674" r:id="rId19"/>
    <p:sldId id="4682" r:id="rId20"/>
    <p:sldId id="4683" r:id="rId21"/>
    <p:sldId id="4720" r:id="rId22"/>
    <p:sldId id="4664" r:id="rId23"/>
    <p:sldId id="4719" r:id="rId24"/>
    <p:sldId id="4698" r:id="rId25"/>
    <p:sldId id="4673" r:id="rId26"/>
    <p:sldId id="4667" r:id="rId27"/>
    <p:sldId id="4672" r:id="rId28"/>
    <p:sldId id="4676" r:id="rId29"/>
    <p:sldId id="4696" r:id="rId30"/>
    <p:sldId id="4684" r:id="rId31"/>
    <p:sldId id="4723" r:id="rId32"/>
    <p:sldId id="4693" r:id="rId33"/>
    <p:sldId id="4697" r:id="rId34"/>
    <p:sldId id="4640" r:id="rId35"/>
    <p:sldId id="4651" r:id="rId36"/>
    <p:sldId id="4647" r:id="rId37"/>
    <p:sldId id="4648" r:id="rId38"/>
    <p:sldId id="4650" r:id="rId39"/>
    <p:sldId id="4710" r:id="rId40"/>
    <p:sldId id="4711" r:id="rId41"/>
    <p:sldId id="4652" r:id="rId42"/>
    <p:sldId id="4639" r:id="rId43"/>
    <p:sldId id="4653" r:id="rId44"/>
    <p:sldId id="4654" r:id="rId45"/>
    <p:sldId id="4725" r:id="rId46"/>
    <p:sldId id="4679" r:id="rId47"/>
    <p:sldId id="4680" r:id="rId48"/>
    <p:sldId id="4681" r:id="rId49"/>
    <p:sldId id="4724" r:id="rId50"/>
    <p:sldId id="4712" r:id="rId51"/>
    <p:sldId id="4700" r:id="rId52"/>
    <p:sldId id="47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74A22-81F1-F545-BAE7-CD3701C3DC2B}" type="datetimeFigureOut">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15773-3482-EF4E-86A5-B0D21C842840}" type="slidenum">
              <a:t>‹#›</a:t>
            </a:fld>
            <a:endParaRPr lang="en-US"/>
          </a:p>
        </p:txBody>
      </p:sp>
    </p:spTree>
    <p:extLst>
      <p:ext uri="{BB962C8B-B14F-4D97-AF65-F5344CB8AC3E}">
        <p14:creationId xmlns:p14="http://schemas.microsoft.com/office/powerpoint/2010/main" val="339168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sis.org/programs/cybersecurity-and-governance/technology-policy-program/other-projects-cybersecurit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https://www.csis.org/programs/cybersecurity-and-governance/technology-policy-program/other-projects-cybersecurity</a:t>
            </a:r>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A0D0EC8-54E0-45C4-9C0A-86E30864248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10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AB3A-29A6-DFEE-BD98-EF39BFFC1F05}"/>
              </a:ext>
            </a:extLst>
          </p:cNvPr>
          <p:cNvSpPr>
            <a:spLocks noGrp="1"/>
          </p:cNvSpPr>
          <p:nvPr>
            <p:ph type="ctrTitle"/>
          </p:nvPr>
        </p:nvSpPr>
        <p:spPr>
          <a:xfrm>
            <a:off x="1524000" y="1122363"/>
            <a:ext cx="9144000" cy="2387600"/>
          </a:xfrm>
        </p:spPr>
        <p:txBody>
          <a:bodyPr anchor="b"/>
          <a:lstStyle>
            <a:lvl1pPr algn="ctr">
              <a:defRPr sz="6000" b="1" i="1">
                <a:latin typeface="Garamond" panose="02020404030301010803"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6CE5CF12-38FC-E9AF-C7A1-3400183156AE}"/>
              </a:ext>
            </a:extLst>
          </p:cNvPr>
          <p:cNvSpPr>
            <a:spLocks noGrp="1"/>
          </p:cNvSpPr>
          <p:nvPr>
            <p:ph type="subTitle" idx="1"/>
          </p:nvPr>
        </p:nvSpPr>
        <p:spPr>
          <a:xfrm>
            <a:off x="1524000" y="3602038"/>
            <a:ext cx="9144000" cy="1655762"/>
          </a:xfrm>
        </p:spPr>
        <p:txBody>
          <a:bodyPr/>
          <a:lstStyle>
            <a:lvl1pPr marL="0" indent="0" algn="ctr">
              <a:buNone/>
              <a:defRPr sz="2400" i="1">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860FCD-458D-4E43-4383-761668C08F1B}"/>
              </a:ext>
            </a:extLst>
          </p:cNvPr>
          <p:cNvSpPr>
            <a:spLocks noGrp="1"/>
          </p:cNvSpPr>
          <p:nvPr>
            <p:ph type="dt" sz="half" idx="10"/>
          </p:nvPr>
        </p:nvSpPr>
        <p:spPr/>
        <p:txBody>
          <a:body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D1B2C482-3E9F-C58A-8385-3FD09239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3B55F-4685-78A8-3C5E-C85E35D885D3}"/>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48913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267E-81CC-F7F8-9DBA-AB2394D38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FE4B-D240-94D3-5140-66C4985B7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0411-E2C1-AC06-E40A-B13FA9AC34C0}"/>
              </a:ext>
            </a:extLst>
          </p:cNvPr>
          <p:cNvSpPr>
            <a:spLocks noGrp="1"/>
          </p:cNvSpPr>
          <p:nvPr>
            <p:ph type="dt" sz="half" idx="10"/>
          </p:nvPr>
        </p:nvSpPr>
        <p:spPr/>
        <p:txBody>
          <a:body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32A1386E-7A89-2DFF-6177-D4FD5A8E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93D28-63D2-BB70-16DF-1DD1DE52BE26}"/>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803186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3DC68-7388-25FF-0F7C-C72D7F34B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38907-869C-1080-2002-FB051E83A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757DF-7A85-348C-5F94-CD8677C61848}"/>
              </a:ext>
            </a:extLst>
          </p:cNvPr>
          <p:cNvSpPr>
            <a:spLocks noGrp="1"/>
          </p:cNvSpPr>
          <p:nvPr>
            <p:ph type="dt" sz="half" idx="10"/>
          </p:nvPr>
        </p:nvSpPr>
        <p:spPr/>
        <p:txBody>
          <a:body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E8A8683E-816F-6E1A-A80F-81574D63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CBC1B-47DC-B7D3-7968-C87D6C7FA6FF}"/>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842720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http://ontologist.com</a:t>
            </a:r>
          </a:p>
        </p:txBody>
      </p:sp>
      <p:sp>
        <p:nvSpPr>
          <p:cNvPr id="6" name="Rectangle 6"/>
          <p:cNvSpPr>
            <a:spLocks noGrp="1" noChangeArrowheads="1"/>
          </p:cNvSpPr>
          <p:nvPr>
            <p:ph type="sldNum" sz="quarter" idx="12"/>
          </p:nvPr>
        </p:nvSpPr>
        <p:spPr>
          <a:ln/>
        </p:spPr>
        <p:txBody>
          <a:bodyPr/>
          <a:lstStyle>
            <a:lvl1pPr>
              <a:defRPr/>
            </a:lvl1pPr>
          </a:lstStyle>
          <a:p>
            <a:pPr>
              <a:defRPr/>
            </a:pPr>
            <a:fld id="{C411CC99-896E-46B2-9B2B-ED07EA2F8C3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538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719403" y="685800"/>
            <a:ext cx="10761397" cy="9144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711200" y="1752602"/>
            <a:ext cx="5283200" cy="441959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6197602" y="1752600"/>
            <a:ext cx="5283199" cy="44196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Slide Number Placeholder 15"/>
          <p:cNvSpPr>
            <a:spLocks noGrp="1"/>
          </p:cNvSpPr>
          <p:nvPr>
            <p:ph type="sldNum" sz="quarter" idx="18"/>
          </p:nvPr>
        </p:nvSpPr>
        <p:spPr/>
        <p:txBody>
          <a:bodyPr/>
          <a:lstStyle/>
          <a:p>
            <a:r>
              <a:rPr lang="en-GB"/>
              <a:t>Slide </a:t>
            </a:r>
            <a:fld id="{E44EE0AE-258D-448E-BE6F-A5950D950578}" type="slidenum">
              <a:rPr lang="en-GB" smtClean="0"/>
              <a:pPr/>
              <a:t>‹#›</a:t>
            </a:fld>
            <a:endParaRPr lang="en-GB"/>
          </a:p>
        </p:txBody>
      </p:sp>
      <p:sp>
        <p:nvSpPr>
          <p:cNvPr id="17" name="PwCFirm"/>
          <p:cNvSpPr txBox="1"/>
          <p:nvPr userDrawn="1"/>
        </p:nvSpPr>
        <p:spPr>
          <a:xfrm>
            <a:off x="711200" y="6477001"/>
            <a:ext cx="34544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endParaRPr kumimoji="0" lang="en-GB" sz="1000" b="0" i="0" u="none" baseline="0" dirty="0" err="1">
              <a:effectLst/>
              <a:latin typeface="Arial"/>
            </a:endParaRPr>
          </a:p>
        </p:txBody>
      </p:sp>
    </p:spTree>
    <p:extLst>
      <p:ext uri="{BB962C8B-B14F-4D97-AF65-F5344CB8AC3E}">
        <p14:creationId xmlns:p14="http://schemas.microsoft.com/office/powerpoint/2010/main" val="382859699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E112-A927-1C8B-4937-ED78DFF1B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91FF-0BA0-BCAC-2C51-C55A2A293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5C3C4-2370-B734-AFA3-F1F96925E7E1}"/>
              </a:ext>
            </a:extLst>
          </p:cNvPr>
          <p:cNvSpPr>
            <a:spLocks noGrp="1"/>
          </p:cNvSpPr>
          <p:nvPr>
            <p:ph type="dt" sz="half" idx="10"/>
          </p:nvPr>
        </p:nvSpPr>
        <p:spPr/>
        <p:txBody>
          <a:body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6873588F-BFE8-14DC-7927-C6078500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CD1F8-C396-DE68-E171-06B5B9E9FD9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370677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ED80-6B29-BF97-5E24-90120002A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2BC69B-2519-C00A-7ED6-4B3D850CE2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D8F03B-6149-6334-C0CD-343AB4C3B0B0}"/>
              </a:ext>
            </a:extLst>
          </p:cNvPr>
          <p:cNvSpPr>
            <a:spLocks noGrp="1"/>
          </p:cNvSpPr>
          <p:nvPr>
            <p:ph type="dt" sz="half" idx="10"/>
          </p:nvPr>
        </p:nvSpPr>
        <p:spPr/>
        <p:txBody>
          <a:body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29593516-BB31-DA4D-AB6F-BFB01C128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5CDE-B307-21F2-867C-DC4DF8C4E40C}"/>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7966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9E6A-17B8-778C-FF75-E619928E4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12D5B-44EE-EA69-D35D-B626A46A3B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098F79-219E-C8B9-56F1-2A85BCDD2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6C47F3-7FED-DB77-E9F1-E29624879858}"/>
              </a:ext>
            </a:extLst>
          </p:cNvPr>
          <p:cNvSpPr>
            <a:spLocks noGrp="1"/>
          </p:cNvSpPr>
          <p:nvPr>
            <p:ph type="dt" sz="half" idx="10"/>
          </p:nvPr>
        </p:nvSpPr>
        <p:spPr/>
        <p:txBody>
          <a:bodyPr/>
          <a:lstStyle/>
          <a:p>
            <a:fld id="{373503AD-24D2-F04B-A5C1-AA31754D0B29}" type="datetimeFigureOut">
              <a:t>3/26/24</a:t>
            </a:fld>
            <a:endParaRPr lang="en-US"/>
          </a:p>
        </p:txBody>
      </p:sp>
      <p:sp>
        <p:nvSpPr>
          <p:cNvPr id="6" name="Footer Placeholder 5">
            <a:extLst>
              <a:ext uri="{FF2B5EF4-FFF2-40B4-BE49-F238E27FC236}">
                <a16:creationId xmlns:a16="http://schemas.microsoft.com/office/drawing/2014/main" id="{18EF1799-6EFC-203F-E1CB-253CAC90D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1442B-11ED-F7AA-01B8-2C3F0A493070}"/>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02273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431-DE4B-789D-E456-86E843FE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58DA6-172B-3E50-92E9-D56DE9F2F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6F6EC-1FD3-07D2-3AD8-FA4B913BE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3ABFD-6F34-181F-BECB-84D0612F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D10FC-BD05-41C3-DE2E-969CC433D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D0D49-9A1B-0478-BDC8-4764F5078B45}"/>
              </a:ext>
            </a:extLst>
          </p:cNvPr>
          <p:cNvSpPr>
            <a:spLocks noGrp="1"/>
          </p:cNvSpPr>
          <p:nvPr>
            <p:ph type="dt" sz="half" idx="10"/>
          </p:nvPr>
        </p:nvSpPr>
        <p:spPr/>
        <p:txBody>
          <a:bodyPr/>
          <a:lstStyle/>
          <a:p>
            <a:fld id="{373503AD-24D2-F04B-A5C1-AA31754D0B29}" type="datetimeFigureOut">
              <a:t>3/26/24</a:t>
            </a:fld>
            <a:endParaRPr lang="en-US"/>
          </a:p>
        </p:txBody>
      </p:sp>
      <p:sp>
        <p:nvSpPr>
          <p:cNvPr id="8" name="Footer Placeholder 7">
            <a:extLst>
              <a:ext uri="{FF2B5EF4-FFF2-40B4-BE49-F238E27FC236}">
                <a16:creationId xmlns:a16="http://schemas.microsoft.com/office/drawing/2014/main" id="{F9EB4F06-A0FC-EA87-1CE2-78BCB70A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7FF98-CB54-9036-8EDA-027CE6AB532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7905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E020-6054-97A7-8621-F2F73D571E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E7FC6-2721-FF5D-3412-027453A5AE5A}"/>
              </a:ext>
            </a:extLst>
          </p:cNvPr>
          <p:cNvSpPr>
            <a:spLocks noGrp="1"/>
          </p:cNvSpPr>
          <p:nvPr>
            <p:ph type="dt" sz="half" idx="10"/>
          </p:nvPr>
        </p:nvSpPr>
        <p:spPr/>
        <p:txBody>
          <a:bodyPr/>
          <a:lstStyle/>
          <a:p>
            <a:fld id="{373503AD-24D2-F04B-A5C1-AA31754D0B29}" type="datetimeFigureOut">
              <a:t>3/26/24</a:t>
            </a:fld>
            <a:endParaRPr lang="en-US"/>
          </a:p>
        </p:txBody>
      </p:sp>
      <p:sp>
        <p:nvSpPr>
          <p:cNvPr id="4" name="Footer Placeholder 3">
            <a:extLst>
              <a:ext uri="{FF2B5EF4-FFF2-40B4-BE49-F238E27FC236}">
                <a16:creationId xmlns:a16="http://schemas.microsoft.com/office/drawing/2014/main" id="{89BF4897-9117-CB63-FB09-E27C92E12A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C934C-583B-7272-2491-DC5C122039A5}"/>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6866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4F60B-7360-BF46-C12F-8CE68A33A4A4}"/>
              </a:ext>
            </a:extLst>
          </p:cNvPr>
          <p:cNvSpPr>
            <a:spLocks noGrp="1"/>
          </p:cNvSpPr>
          <p:nvPr>
            <p:ph type="dt" sz="half" idx="10"/>
          </p:nvPr>
        </p:nvSpPr>
        <p:spPr/>
        <p:txBody>
          <a:bodyPr/>
          <a:lstStyle/>
          <a:p>
            <a:fld id="{373503AD-24D2-F04B-A5C1-AA31754D0B29}" type="datetimeFigureOut">
              <a:t>3/26/24</a:t>
            </a:fld>
            <a:endParaRPr lang="en-US"/>
          </a:p>
        </p:txBody>
      </p:sp>
      <p:sp>
        <p:nvSpPr>
          <p:cNvPr id="3" name="Footer Placeholder 2">
            <a:extLst>
              <a:ext uri="{FF2B5EF4-FFF2-40B4-BE49-F238E27FC236}">
                <a16:creationId xmlns:a16="http://schemas.microsoft.com/office/drawing/2014/main" id="{3A71875E-A79C-81C5-3749-C58115613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3141A-05A2-C746-C8A1-60A7D25FCD6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164420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485E-2EB8-7700-F135-DE0C224CC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5F6BE-5394-C1FF-B7DF-1C5BC169B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8E153-E882-7D01-90F1-2257067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155E-1AA0-B9FA-DEB7-16EF2879D9D1}"/>
              </a:ext>
            </a:extLst>
          </p:cNvPr>
          <p:cNvSpPr>
            <a:spLocks noGrp="1"/>
          </p:cNvSpPr>
          <p:nvPr>
            <p:ph type="dt" sz="half" idx="10"/>
          </p:nvPr>
        </p:nvSpPr>
        <p:spPr/>
        <p:txBody>
          <a:bodyPr/>
          <a:lstStyle/>
          <a:p>
            <a:fld id="{373503AD-24D2-F04B-A5C1-AA31754D0B29}" type="datetimeFigureOut">
              <a:t>3/26/24</a:t>
            </a:fld>
            <a:endParaRPr lang="en-US"/>
          </a:p>
        </p:txBody>
      </p:sp>
      <p:sp>
        <p:nvSpPr>
          <p:cNvPr id="6" name="Footer Placeholder 5">
            <a:extLst>
              <a:ext uri="{FF2B5EF4-FFF2-40B4-BE49-F238E27FC236}">
                <a16:creationId xmlns:a16="http://schemas.microsoft.com/office/drawing/2014/main" id="{56E3C570-79B3-D611-073E-63E112C686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A60DF-032C-BDFB-61B8-E8DCB6CE79DE}"/>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58272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E054-39B5-8E60-05E0-5D51DD34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E3B5C4-9277-7D93-1F3F-7CD55984B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F05DD-F49D-E262-2EB1-63C906579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009B9-45C5-A0F0-43C5-44F18ED77F67}"/>
              </a:ext>
            </a:extLst>
          </p:cNvPr>
          <p:cNvSpPr>
            <a:spLocks noGrp="1"/>
          </p:cNvSpPr>
          <p:nvPr>
            <p:ph type="dt" sz="half" idx="10"/>
          </p:nvPr>
        </p:nvSpPr>
        <p:spPr/>
        <p:txBody>
          <a:bodyPr/>
          <a:lstStyle/>
          <a:p>
            <a:fld id="{373503AD-24D2-F04B-A5C1-AA31754D0B29}" type="datetimeFigureOut">
              <a:t>3/26/24</a:t>
            </a:fld>
            <a:endParaRPr lang="en-US"/>
          </a:p>
        </p:txBody>
      </p:sp>
      <p:sp>
        <p:nvSpPr>
          <p:cNvPr id="6" name="Footer Placeholder 5">
            <a:extLst>
              <a:ext uri="{FF2B5EF4-FFF2-40B4-BE49-F238E27FC236}">
                <a16:creationId xmlns:a16="http://schemas.microsoft.com/office/drawing/2014/main" id="{E9A05333-E740-591E-B01A-4D03B6A77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EF06A-7E9A-CA09-69B4-8E1E9943882A}"/>
              </a:ext>
            </a:extLst>
          </p:cNvPr>
          <p:cNvSpPr>
            <a:spLocks noGrp="1"/>
          </p:cNvSpPr>
          <p:nvPr>
            <p:ph type="sldNum" sz="quarter" idx="12"/>
          </p:nvPr>
        </p:nvSpPr>
        <p:spPr/>
        <p:txBody>
          <a:bodyPr/>
          <a:lstStyle/>
          <a:p>
            <a:fld id="{45F24233-0586-EA44-99C2-E26DC30F5375}" type="slidenum">
              <a:t>‹#›</a:t>
            </a:fld>
            <a:endParaRPr lang="en-US"/>
          </a:p>
        </p:txBody>
      </p:sp>
    </p:spTree>
    <p:extLst>
      <p:ext uri="{BB962C8B-B14F-4D97-AF65-F5344CB8AC3E}">
        <p14:creationId xmlns:p14="http://schemas.microsoft.com/office/powerpoint/2010/main" val="354952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E2A8B3-8D2F-D70B-E6B7-CBB4FE8D7A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A30CC-EDFC-54F0-0044-07664F718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6445-277D-3BA2-7EE7-E38C71E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3503AD-24D2-F04B-A5C1-AA31754D0B29}" type="datetimeFigureOut">
              <a:t>3/26/24</a:t>
            </a:fld>
            <a:endParaRPr lang="en-US"/>
          </a:p>
        </p:txBody>
      </p:sp>
      <p:sp>
        <p:nvSpPr>
          <p:cNvPr id="5" name="Footer Placeholder 4">
            <a:extLst>
              <a:ext uri="{FF2B5EF4-FFF2-40B4-BE49-F238E27FC236}">
                <a16:creationId xmlns:a16="http://schemas.microsoft.com/office/drawing/2014/main" id="{2673E237-4CE6-4C50-3DAB-27E3859C2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7ABBC7-97EE-5DB4-8DC8-23B77B6493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F24233-0586-EA44-99C2-E26DC30F5375}" type="slidenum">
              <a:t>‹#›</a:t>
            </a:fld>
            <a:endParaRPr lang="en-US"/>
          </a:p>
        </p:txBody>
      </p:sp>
    </p:spTree>
    <p:extLst>
      <p:ext uri="{BB962C8B-B14F-4D97-AF65-F5344CB8AC3E}">
        <p14:creationId xmlns:p14="http://schemas.microsoft.com/office/powerpoint/2010/main" val="1108794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7215-9282-F567-A9FB-E7C988B399F9}"/>
              </a:ext>
            </a:extLst>
          </p:cNvPr>
          <p:cNvSpPr>
            <a:spLocks noGrp="1"/>
          </p:cNvSpPr>
          <p:nvPr>
            <p:ph type="ctrTitle"/>
          </p:nvPr>
        </p:nvSpPr>
        <p:spPr>
          <a:xfrm>
            <a:off x="725214" y="1600200"/>
            <a:ext cx="10920248" cy="2387600"/>
          </a:xfrm>
        </p:spPr>
        <p:txBody>
          <a:bodyPr>
            <a:normAutofit/>
          </a:bodyPr>
          <a:lstStyle/>
          <a:p>
            <a:r>
              <a:rPr lang="en-US"/>
              <a:t>Military Intelligence Part I</a:t>
            </a:r>
          </a:p>
        </p:txBody>
      </p:sp>
      <p:sp>
        <p:nvSpPr>
          <p:cNvPr id="3" name="Subtitle 2">
            <a:extLst>
              <a:ext uri="{FF2B5EF4-FFF2-40B4-BE49-F238E27FC236}">
                <a16:creationId xmlns:a16="http://schemas.microsoft.com/office/drawing/2014/main" id="{1D80C18C-1A34-49F2-2BFF-9440AB321885}"/>
              </a:ext>
            </a:extLst>
          </p:cNvPr>
          <p:cNvSpPr>
            <a:spLocks noGrp="1"/>
          </p:cNvSpPr>
          <p:nvPr>
            <p:ph type="subTitle" idx="1"/>
          </p:nvPr>
        </p:nvSpPr>
        <p:spPr>
          <a:xfrm>
            <a:off x="1524000" y="4183117"/>
            <a:ext cx="9144000" cy="2307135"/>
          </a:xfrm>
        </p:spPr>
        <p:txBody>
          <a:bodyPr>
            <a:normAutofit/>
          </a:bodyPr>
          <a:lstStyle/>
          <a:p>
            <a:pPr marL="0" lvl="0" indent="0" algn="ctr" rtl="0">
              <a:lnSpc>
                <a:spcPct val="90000"/>
              </a:lnSpc>
              <a:spcBef>
                <a:spcPts val="0"/>
              </a:spcBef>
              <a:spcAft>
                <a:spcPts val="0"/>
              </a:spcAft>
              <a:buClr>
                <a:schemeClr val="dk1"/>
              </a:buClr>
              <a:buSzPts val="2400"/>
              <a:buNone/>
            </a:pPr>
            <a:r>
              <a:rPr lang="en-US"/>
              <a:t>John Beverley</a:t>
            </a:r>
          </a:p>
          <a:p>
            <a:pPr marL="0" lvl="0" indent="0" algn="ctr" rtl="0">
              <a:lnSpc>
                <a:spcPct val="90000"/>
              </a:lnSpc>
              <a:spcBef>
                <a:spcPts val="0"/>
              </a:spcBef>
              <a:spcAft>
                <a:spcPts val="0"/>
              </a:spcAft>
              <a:buClr>
                <a:schemeClr val="dk1"/>
              </a:buClr>
              <a:buSzPts val="2400"/>
              <a:buNone/>
            </a:pPr>
            <a:endParaRPr lang="en-US"/>
          </a:p>
          <a:p>
            <a:pPr marL="0" lvl="0" indent="0" algn="ctr" rtl="0">
              <a:lnSpc>
                <a:spcPct val="90000"/>
              </a:lnSpc>
              <a:spcBef>
                <a:spcPts val="0"/>
              </a:spcBef>
              <a:spcAft>
                <a:spcPts val="0"/>
              </a:spcAft>
              <a:buClr>
                <a:schemeClr val="dk1"/>
              </a:buClr>
              <a:buSzPts val="2400"/>
              <a:buNone/>
            </a:pPr>
            <a:r>
              <a:rPr lang="en-US" i="0"/>
              <a:t>Assistant Professor</a:t>
            </a:r>
            <a:r>
              <a:rPr lang="en-US"/>
              <a:t>, </a:t>
            </a:r>
            <a:r>
              <a:rPr lang="en-US" i="1"/>
              <a:t>University at Buffalo</a:t>
            </a:r>
          </a:p>
          <a:p>
            <a:pPr marL="0" lvl="0" indent="0" algn="ctr" rtl="0">
              <a:lnSpc>
                <a:spcPct val="90000"/>
              </a:lnSpc>
              <a:spcBef>
                <a:spcPts val="0"/>
              </a:spcBef>
              <a:spcAft>
                <a:spcPts val="0"/>
              </a:spcAft>
              <a:buClr>
                <a:schemeClr val="dk1"/>
              </a:buClr>
              <a:buSzPts val="2400"/>
              <a:buNone/>
            </a:pPr>
            <a:r>
              <a:rPr lang="en-US" i="0"/>
              <a:t>Co-Director, National Center for Ontological Research </a:t>
            </a:r>
          </a:p>
          <a:p>
            <a:pPr marL="0" lvl="0" indent="0" algn="ctr" rtl="0">
              <a:lnSpc>
                <a:spcPct val="90000"/>
              </a:lnSpc>
              <a:spcBef>
                <a:spcPts val="0"/>
              </a:spcBef>
              <a:spcAft>
                <a:spcPts val="0"/>
              </a:spcAft>
              <a:buClr>
                <a:schemeClr val="dk1"/>
              </a:buClr>
              <a:buSzPts val="2400"/>
              <a:buNone/>
            </a:pPr>
            <a:r>
              <a:rPr lang="en-US" i="0"/>
              <a:t>Affiliate Faculty</a:t>
            </a:r>
            <a:r>
              <a:rPr lang="en-US"/>
              <a:t>, </a:t>
            </a:r>
            <a:r>
              <a:rPr lang="en-US" i="1"/>
              <a:t>Institute of Artificial Intelligence and Data Science</a:t>
            </a:r>
          </a:p>
          <a:p>
            <a:endParaRPr lang="en-US"/>
          </a:p>
        </p:txBody>
      </p:sp>
      <p:pic>
        <p:nvPicPr>
          <p:cNvPr id="4" name="Picture 3" descr="A black background with white text&#10;&#10;Description automatically generated">
            <a:extLst>
              <a:ext uri="{FF2B5EF4-FFF2-40B4-BE49-F238E27FC236}">
                <a16:creationId xmlns:a16="http://schemas.microsoft.com/office/drawing/2014/main" id="{626AE0EC-43D8-E0B0-B868-F77B95F07F4D}"/>
              </a:ext>
            </a:extLst>
          </p:cNvPr>
          <p:cNvPicPr>
            <a:picLocks noChangeAspect="1"/>
          </p:cNvPicPr>
          <p:nvPr/>
        </p:nvPicPr>
        <p:blipFill>
          <a:blip r:embed="rId2"/>
          <a:stretch>
            <a:fillRect/>
          </a:stretch>
        </p:blipFill>
        <p:spPr>
          <a:xfrm>
            <a:off x="292099" y="304194"/>
            <a:ext cx="1638301" cy="1419861"/>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3588D7A-F6A1-D812-6978-15278CDC8D42}"/>
              </a:ext>
            </a:extLst>
          </p:cNvPr>
          <p:cNvPicPr>
            <a:picLocks noChangeAspect="1"/>
          </p:cNvPicPr>
          <p:nvPr/>
        </p:nvPicPr>
        <p:blipFill>
          <a:blip r:embed="rId3"/>
          <a:stretch>
            <a:fillRect/>
          </a:stretch>
        </p:blipFill>
        <p:spPr>
          <a:xfrm>
            <a:off x="10463059" y="185635"/>
            <a:ext cx="1436842" cy="1414565"/>
          </a:xfrm>
          <a:prstGeom prst="rect">
            <a:avLst/>
          </a:prstGeom>
        </p:spPr>
      </p:pic>
    </p:spTree>
    <p:extLst>
      <p:ext uri="{BB962C8B-B14F-4D97-AF65-F5344CB8AC3E}">
        <p14:creationId xmlns:p14="http://schemas.microsoft.com/office/powerpoint/2010/main" val="3805312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EEC3-5755-FFB2-290D-5B4EFC17F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48118-7D4B-B69B-7FBB-0CFC6B0C1010}"/>
              </a:ext>
            </a:extLst>
          </p:cNvPr>
          <p:cNvSpPr>
            <a:spLocks noGrp="1"/>
          </p:cNvSpPr>
          <p:nvPr>
            <p:ph type="title"/>
          </p:nvPr>
        </p:nvSpPr>
        <p:spPr/>
        <p:txBody>
          <a:bodyPr/>
          <a:lstStyle/>
          <a:p>
            <a:r>
              <a:rPr lang="en-US"/>
              <a:t>Modern Warfare</a:t>
            </a:r>
          </a:p>
        </p:txBody>
      </p:sp>
      <p:sp>
        <p:nvSpPr>
          <p:cNvPr id="3" name="Text Placeholder 2">
            <a:extLst>
              <a:ext uri="{FF2B5EF4-FFF2-40B4-BE49-F238E27FC236}">
                <a16:creationId xmlns:a16="http://schemas.microsoft.com/office/drawing/2014/main" id="{7431E358-B3D3-5962-062E-485F68DA98E5}"/>
              </a:ext>
            </a:extLst>
          </p:cNvPr>
          <p:cNvSpPr>
            <a:spLocks noGrp="1"/>
          </p:cNvSpPr>
          <p:nvPr>
            <p:ph type="body" idx="1"/>
          </p:nvPr>
        </p:nvSpPr>
        <p:spPr>
          <a:xfrm>
            <a:off x="838200" y="1825624"/>
            <a:ext cx="10515600" cy="4806181"/>
          </a:xfrm>
        </p:spPr>
        <p:txBody>
          <a:bodyPr>
            <a:normAutofit/>
          </a:bodyPr>
          <a:lstStyle/>
          <a:p>
            <a:r>
              <a:rPr lang="en-US"/>
              <a:t>Characterized by weapons of </a:t>
            </a:r>
            <a:br>
              <a:rPr lang="en-US"/>
            </a:br>
            <a:r>
              <a:rPr lang="en-US"/>
              <a:t>mass destruction, stealth, </a:t>
            </a:r>
            <a:br>
              <a:rPr lang="en-US"/>
            </a:br>
            <a:r>
              <a:rPr lang="en-US"/>
              <a:t>and massive coordination of </a:t>
            </a:r>
            <a:br>
              <a:rPr lang="en-US"/>
            </a:br>
            <a:r>
              <a:rPr lang="en-US"/>
              <a:t>resources</a:t>
            </a:r>
          </a:p>
          <a:p>
            <a:pPr marL="0" indent="0">
              <a:buNone/>
            </a:pPr>
            <a:endParaRPr lang="en-US"/>
          </a:p>
          <a:p>
            <a:pPr marL="0" indent="0">
              <a:buNone/>
            </a:pPr>
            <a:endParaRPr lang="en-US"/>
          </a:p>
          <a:p>
            <a:r>
              <a:rPr lang="en-US"/>
              <a:t>Expansion of routine operational </a:t>
            </a:r>
            <a:br>
              <a:rPr lang="en-US"/>
            </a:br>
            <a:r>
              <a:rPr lang="en-US"/>
              <a:t>environments to include land, sea, and air, </a:t>
            </a:r>
            <a:br>
              <a:rPr lang="en-US"/>
            </a:br>
            <a:r>
              <a:rPr lang="en-US"/>
              <a:t>as well as digital domains that stretched </a:t>
            </a:r>
            <a:br>
              <a:rPr lang="en-US"/>
            </a:br>
            <a:r>
              <a:rPr lang="en-US"/>
              <a:t>across participating nations</a:t>
            </a:r>
          </a:p>
        </p:txBody>
      </p:sp>
      <p:pic>
        <p:nvPicPr>
          <p:cNvPr id="5" name="Picture 4" descr="A map of the united states&#10;&#10;Description automatically generated">
            <a:extLst>
              <a:ext uri="{FF2B5EF4-FFF2-40B4-BE49-F238E27FC236}">
                <a16:creationId xmlns:a16="http://schemas.microsoft.com/office/drawing/2014/main" id="{6B0B6518-2106-7BF7-F072-63A79AF1FBA0}"/>
              </a:ext>
            </a:extLst>
          </p:cNvPr>
          <p:cNvPicPr>
            <a:picLocks noChangeAspect="1"/>
          </p:cNvPicPr>
          <p:nvPr/>
        </p:nvPicPr>
        <p:blipFill>
          <a:blip r:embed="rId2"/>
          <a:stretch>
            <a:fillRect/>
          </a:stretch>
        </p:blipFill>
        <p:spPr>
          <a:xfrm>
            <a:off x="7508838" y="3995795"/>
            <a:ext cx="3736818" cy="2770946"/>
          </a:xfrm>
          <a:prstGeom prst="rect">
            <a:avLst/>
          </a:prstGeom>
          <a:ln>
            <a:solidFill>
              <a:schemeClr val="tx1"/>
            </a:solidFill>
          </a:ln>
        </p:spPr>
      </p:pic>
      <p:pic>
        <p:nvPicPr>
          <p:cNvPr id="7" name="Picture 2" descr="http://www.rjgeib.com/heroes/draper/d-day-beach.jpg">
            <a:extLst>
              <a:ext uri="{FF2B5EF4-FFF2-40B4-BE49-F238E27FC236}">
                <a16:creationId xmlns:a16="http://schemas.microsoft.com/office/drawing/2014/main" id="{BCB9D67A-A50C-E27B-9181-9E9F1349A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71" y="431858"/>
            <a:ext cx="6096001"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44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26D7-2845-5233-BAE7-B8B05767F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FBA39-D8FD-B9C9-2639-EDA3609DAA96}"/>
              </a:ext>
            </a:extLst>
          </p:cNvPr>
          <p:cNvSpPr>
            <a:spLocks noGrp="1"/>
          </p:cNvSpPr>
          <p:nvPr>
            <p:ph type="title"/>
          </p:nvPr>
        </p:nvSpPr>
        <p:spPr/>
        <p:txBody>
          <a:bodyPr/>
          <a:lstStyle/>
          <a:p>
            <a:r>
              <a:rPr lang="en-US"/>
              <a:t>Modern Warfare</a:t>
            </a:r>
          </a:p>
        </p:txBody>
      </p:sp>
      <p:sp>
        <p:nvSpPr>
          <p:cNvPr id="3" name="Content Placeholder 2">
            <a:extLst>
              <a:ext uri="{FF2B5EF4-FFF2-40B4-BE49-F238E27FC236}">
                <a16:creationId xmlns:a16="http://schemas.microsoft.com/office/drawing/2014/main" id="{036A4AEC-268D-71E0-B112-5C128A640A4D}"/>
              </a:ext>
            </a:extLst>
          </p:cNvPr>
          <p:cNvSpPr>
            <a:spLocks noGrp="1"/>
          </p:cNvSpPr>
          <p:nvPr>
            <p:ph idx="1"/>
          </p:nvPr>
        </p:nvSpPr>
        <p:spPr>
          <a:xfrm>
            <a:off x="838200" y="1825624"/>
            <a:ext cx="10515600" cy="4960657"/>
          </a:xfrm>
        </p:spPr>
        <p:txBody>
          <a:bodyPr/>
          <a:lstStyle/>
          <a:p>
            <a:r>
              <a:rPr lang="en-US"/>
              <a:t>Illustration of the electromagnetic warfare domain and required coordination during engagements</a:t>
            </a:r>
          </a:p>
          <a:p>
            <a:endParaRPr lang="en-US"/>
          </a:p>
          <a:p>
            <a:r>
              <a:rPr lang="en-US"/>
              <a:t>Traditional warfare has</a:t>
            </a:r>
            <a:br>
              <a:rPr lang="en-US"/>
            </a:br>
            <a:r>
              <a:rPr lang="en-US"/>
              <a:t>focused on kinetic attack</a:t>
            </a:r>
            <a:br>
              <a:rPr lang="en-US"/>
            </a:br>
            <a:r>
              <a:rPr lang="en-US"/>
              <a:t>and defense, i.e. physical</a:t>
            </a:r>
            <a:br>
              <a:rPr lang="en-US"/>
            </a:br>
            <a:r>
              <a:rPr lang="en-US"/>
              <a:t>damage to people and </a:t>
            </a:r>
            <a:br>
              <a:rPr lang="en-US"/>
            </a:br>
            <a:r>
              <a:rPr lang="en-US"/>
              <a:t>infrastructure</a:t>
            </a:r>
          </a:p>
          <a:p>
            <a:endParaRPr lang="en-US"/>
          </a:p>
        </p:txBody>
      </p:sp>
      <p:pic>
        <p:nvPicPr>
          <p:cNvPr id="5" name="Picture 2" descr="Image result for cyber defense battlespace networks">
            <a:extLst>
              <a:ext uri="{FF2B5EF4-FFF2-40B4-BE49-F238E27FC236}">
                <a16:creationId xmlns:a16="http://schemas.microsoft.com/office/drawing/2014/main" id="{8E1BD5B3-D747-1C74-7550-490913D267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10"/>
          <a:stretch/>
        </p:blipFill>
        <p:spPr bwMode="auto">
          <a:xfrm>
            <a:off x="4728436" y="2764715"/>
            <a:ext cx="7242584" cy="402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4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26D7-2845-5233-BAE7-B8B05767F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FBA39-D8FD-B9C9-2639-EDA3609DAA96}"/>
              </a:ext>
            </a:extLst>
          </p:cNvPr>
          <p:cNvSpPr>
            <a:spLocks noGrp="1"/>
          </p:cNvSpPr>
          <p:nvPr>
            <p:ph type="title"/>
          </p:nvPr>
        </p:nvSpPr>
        <p:spPr/>
        <p:txBody>
          <a:bodyPr/>
          <a:lstStyle/>
          <a:p>
            <a:r>
              <a:rPr lang="en-US"/>
              <a:t>Modern Warfare</a:t>
            </a:r>
          </a:p>
        </p:txBody>
      </p:sp>
      <p:sp>
        <p:nvSpPr>
          <p:cNvPr id="3" name="Content Placeholder 2">
            <a:extLst>
              <a:ext uri="{FF2B5EF4-FFF2-40B4-BE49-F238E27FC236}">
                <a16:creationId xmlns:a16="http://schemas.microsoft.com/office/drawing/2014/main" id="{036A4AEC-268D-71E0-B112-5C128A640A4D}"/>
              </a:ext>
            </a:extLst>
          </p:cNvPr>
          <p:cNvSpPr>
            <a:spLocks noGrp="1"/>
          </p:cNvSpPr>
          <p:nvPr>
            <p:ph idx="1"/>
          </p:nvPr>
        </p:nvSpPr>
        <p:spPr>
          <a:xfrm>
            <a:off x="838200" y="1825624"/>
            <a:ext cx="10515600" cy="4960657"/>
          </a:xfrm>
        </p:spPr>
        <p:txBody>
          <a:bodyPr/>
          <a:lstStyle/>
          <a:p>
            <a:r>
              <a:rPr lang="en-US"/>
              <a:t>Illustration of intersecting operational areas requiring dedicated attention during engagement </a:t>
            </a:r>
          </a:p>
          <a:p>
            <a:endParaRPr lang="en-US"/>
          </a:p>
          <a:p>
            <a:r>
              <a:rPr lang="en-US"/>
              <a:t>Modern warfare shifts </a:t>
            </a:r>
            <a:br>
              <a:rPr lang="en-US"/>
            </a:br>
            <a:r>
              <a:rPr lang="en-US"/>
              <a:t>towards non-kinetic </a:t>
            </a:r>
            <a:br>
              <a:rPr lang="en-US"/>
            </a:br>
            <a:r>
              <a:rPr lang="en-US"/>
              <a:t>attack and defense, i.e.</a:t>
            </a:r>
            <a:br>
              <a:rPr lang="en-US"/>
            </a:br>
            <a:r>
              <a:rPr lang="en-US"/>
              <a:t>towards digital or cyber </a:t>
            </a:r>
            <a:br>
              <a:rPr lang="en-US"/>
            </a:br>
            <a:r>
              <a:rPr lang="en-US"/>
              <a:t>attacks</a:t>
            </a:r>
          </a:p>
          <a:p>
            <a:endParaRPr lang="en-US"/>
          </a:p>
        </p:txBody>
      </p:sp>
      <p:pic>
        <p:nvPicPr>
          <p:cNvPr id="4" name="Picture 2" descr="Signal-Generation Advances Support Electronic Warfareâs Evolution">
            <a:extLst>
              <a:ext uri="{FF2B5EF4-FFF2-40B4-BE49-F238E27FC236}">
                <a16:creationId xmlns:a16="http://schemas.microsoft.com/office/drawing/2014/main" id="{332164D9-DDBA-B0EB-1462-16CDF8114D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83" r="9588"/>
          <a:stretch/>
        </p:blipFill>
        <p:spPr bwMode="auto">
          <a:xfrm>
            <a:off x="5254012" y="2441986"/>
            <a:ext cx="6734489" cy="434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67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AB4F7C-7614-440B-BAD5-43CD1D767054}"/>
              </a:ext>
            </a:extLst>
          </p:cNvPr>
          <p:cNvPicPr>
            <a:picLocks noChangeAspect="1"/>
          </p:cNvPicPr>
          <p:nvPr/>
        </p:nvPicPr>
        <p:blipFill rotWithShape="1">
          <a:blip r:embed="rId3"/>
          <a:srcRect l="17479" t="23391" r="6044" b="20518"/>
          <a:stretch/>
        </p:blipFill>
        <p:spPr>
          <a:xfrm>
            <a:off x="53959" y="1504373"/>
            <a:ext cx="12138041" cy="5197642"/>
          </a:xfrm>
          <a:prstGeom prst="rect">
            <a:avLst/>
          </a:prstGeom>
        </p:spPr>
      </p:pic>
      <p:sp>
        <p:nvSpPr>
          <p:cNvPr id="4" name="Title 1">
            <a:extLst>
              <a:ext uri="{FF2B5EF4-FFF2-40B4-BE49-F238E27FC236}">
                <a16:creationId xmlns:a16="http://schemas.microsoft.com/office/drawing/2014/main" id="{C50AA890-3CB9-4804-96AF-348BFB97907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solidFill>
                <a:effectLst/>
                <a:uLnTx/>
                <a:uFillTx/>
                <a:latin typeface="Garamond" panose="02020404030301010803" pitchFamily="18" charset="0"/>
                <a:ea typeface="+mj-ea"/>
                <a:cs typeface="+mj-cs"/>
              </a:rPr>
              <a:t>Significant Cyber Incidents since 2006</a:t>
            </a:r>
            <a:endParaRPr kumimoji="0" lang="en-US" sz="4400" b="1" i="1" u="none" strike="noStrike" kern="1200" cap="none" spc="0" normalizeH="0" baseline="0" noProof="0">
              <a:ln>
                <a:noFill/>
              </a:ln>
              <a:solidFill>
                <a:prstClr val="black"/>
              </a:solidFill>
              <a:effectLst/>
              <a:uLnTx/>
              <a:uFillTx/>
              <a:latin typeface="Garamond" panose="02020404030301010803" pitchFamily="18" charset="0"/>
              <a:ea typeface="+mj-ea"/>
              <a:cs typeface="+mj-cs"/>
            </a:endParaRPr>
          </a:p>
        </p:txBody>
      </p:sp>
    </p:spTree>
    <p:extLst>
      <p:ext uri="{BB962C8B-B14F-4D97-AF65-F5344CB8AC3E}">
        <p14:creationId xmlns:p14="http://schemas.microsoft.com/office/powerpoint/2010/main" val="373790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map of the world with blue circles and text&#10;&#10;Description automatically generated">
            <a:extLst>
              <a:ext uri="{FF2B5EF4-FFF2-40B4-BE49-F238E27FC236}">
                <a16:creationId xmlns:a16="http://schemas.microsoft.com/office/drawing/2014/main" id="{5A978CCF-70F6-CFFD-4AA1-A8EA57A0F6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094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E0E7-3CB0-96F2-8F7B-8267215D99B6}"/>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17F756-29DE-7EB4-05E7-A7EC21C23A34}"/>
              </a:ext>
            </a:extLst>
          </p:cNvPr>
          <p:cNvSpPr>
            <a:spLocks noGrp="1"/>
          </p:cNvSpPr>
          <p:nvPr>
            <p:ph idx="1"/>
          </p:nvPr>
        </p:nvSpPr>
        <p:spPr/>
        <p:txBody>
          <a:bodyPr/>
          <a:lstStyle/>
          <a:p>
            <a:r>
              <a:rPr lang="en-US"/>
              <a:t>Modern Warfare</a:t>
            </a:r>
          </a:p>
          <a:p>
            <a:endParaRPr lang="en-US"/>
          </a:p>
          <a:p>
            <a:r>
              <a:rPr lang="en-US">
                <a:solidFill>
                  <a:srgbClr val="FF0000"/>
                </a:solidFill>
              </a:rPr>
              <a:t>Coordination by Standardization</a:t>
            </a:r>
          </a:p>
          <a:p>
            <a:endParaRPr lang="en-US"/>
          </a:p>
          <a:p>
            <a:r>
              <a:rPr lang="en-US"/>
              <a:t>Coordination by Ontologies as Standardization</a:t>
            </a:r>
          </a:p>
        </p:txBody>
      </p:sp>
    </p:spTree>
    <p:extLst>
      <p:ext uri="{BB962C8B-B14F-4D97-AF65-F5344CB8AC3E}">
        <p14:creationId xmlns:p14="http://schemas.microsoft.com/office/powerpoint/2010/main" val="136617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First U.S. Army Drill Manual</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4"/>
            <a:ext cx="10515600" cy="5032375"/>
          </a:xfrm>
        </p:spPr>
        <p:txBody>
          <a:bodyPr>
            <a:normAutofit/>
          </a:bodyPr>
          <a:lstStyle/>
          <a:p>
            <a:r>
              <a:rPr lang="en-US" i="1" dirty="0"/>
              <a:t>Regulations for the Order and </a:t>
            </a:r>
            <a:br>
              <a:rPr lang="en-US" i="1" dirty="0"/>
            </a:br>
            <a:r>
              <a:rPr lang="en-US" i="1" dirty="0"/>
              <a:t>Discipline of the Troops of the </a:t>
            </a:r>
            <a:br>
              <a:rPr lang="en-US" i="1" dirty="0"/>
            </a:br>
            <a:r>
              <a:rPr lang="en-US" i="1" dirty="0"/>
              <a:t>United States</a:t>
            </a:r>
          </a:p>
          <a:p>
            <a:endParaRPr lang="en-US" dirty="0"/>
          </a:p>
          <a:p>
            <a:r>
              <a:rPr lang="en-US" dirty="0"/>
              <a:t>Compiled by Baron de Steuben, </a:t>
            </a:r>
            <a:br>
              <a:rPr lang="en-US" dirty="0"/>
            </a:br>
            <a:r>
              <a:rPr lang="en-US" dirty="0"/>
              <a:t>Inspector General of the </a:t>
            </a:r>
            <a:br>
              <a:rPr lang="en-US" dirty="0"/>
            </a:br>
            <a:r>
              <a:rPr lang="en-US" dirty="0"/>
              <a:t>Continental Army, 1779</a:t>
            </a:r>
          </a:p>
          <a:p>
            <a:endParaRPr lang="en-US" dirty="0"/>
          </a:p>
          <a:p>
            <a:r>
              <a:rPr lang="en-US" dirty="0"/>
              <a:t>Codified strategies for joint </a:t>
            </a:r>
            <a:br>
              <a:rPr lang="en-US" dirty="0"/>
            </a:br>
            <a:r>
              <a:rPr lang="en-US" dirty="0"/>
              <a:t>military efforts during </a:t>
            </a:r>
            <a:br>
              <a:rPr lang="en-US" dirty="0"/>
            </a:br>
            <a:r>
              <a:rPr lang="en-US" dirty="0"/>
              <a:t>engagement</a:t>
            </a:r>
          </a:p>
        </p:txBody>
      </p:sp>
      <p:pic>
        <p:nvPicPr>
          <p:cNvPr id="5" name="Picture 4">
            <a:extLst>
              <a:ext uri="{FF2B5EF4-FFF2-40B4-BE49-F238E27FC236}">
                <a16:creationId xmlns:a16="http://schemas.microsoft.com/office/drawing/2014/main" id="{4B1DB770-BF05-0B9B-6A7E-12DF85845A75}"/>
              </a:ext>
            </a:extLst>
          </p:cNvPr>
          <p:cNvPicPr>
            <a:picLocks noChangeAspect="1"/>
          </p:cNvPicPr>
          <p:nvPr/>
        </p:nvPicPr>
        <p:blipFill>
          <a:blip r:embed="rId2"/>
          <a:stretch>
            <a:fillRect/>
          </a:stretch>
        </p:blipFill>
        <p:spPr>
          <a:xfrm>
            <a:off x="5809128" y="1825625"/>
            <a:ext cx="6031455" cy="4523591"/>
          </a:xfrm>
          <a:prstGeom prst="rect">
            <a:avLst/>
          </a:prstGeom>
        </p:spPr>
      </p:pic>
    </p:spTree>
    <p:extLst>
      <p:ext uri="{BB962C8B-B14F-4D97-AF65-F5344CB8AC3E}">
        <p14:creationId xmlns:p14="http://schemas.microsoft.com/office/powerpoint/2010/main" val="180873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Doctrine of Massing Fires</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dirty="0">
                <a:cs typeface="Arial" pitchFamily="34" charset="0"/>
              </a:rPr>
              <a:t>Coordinated</a:t>
            </a:r>
            <a:r>
              <a:rPr lang="en-US" sz="2800" dirty="0"/>
              <a:t> dispersed </a:t>
            </a:r>
            <a:r>
              <a:rPr lang="en-US" sz="2800" dirty="0">
                <a:cs typeface="Arial" pitchFamily="34" charset="0"/>
              </a:rPr>
              <a:t>artillery </a:t>
            </a:r>
            <a:r>
              <a:rPr lang="en-US" sz="2800" dirty="0"/>
              <a:t>on single target</a:t>
            </a:r>
          </a:p>
          <a:p>
            <a:endParaRPr lang="en-US" sz="2800" dirty="0"/>
          </a:p>
          <a:p>
            <a:r>
              <a:rPr lang="en-US" dirty="0"/>
              <a:t>R</a:t>
            </a:r>
            <a:r>
              <a:rPr lang="en-US" sz="2800" dirty="0"/>
              <a:t>equired: </a:t>
            </a:r>
          </a:p>
          <a:p>
            <a:pPr lvl="1"/>
            <a:r>
              <a:rPr lang="en-US" dirty="0"/>
              <a:t>Real-time coordination</a:t>
            </a:r>
          </a:p>
          <a:p>
            <a:pPr lvl="1"/>
            <a:r>
              <a:rPr lang="en-US" dirty="0"/>
              <a:t>Common operational view</a:t>
            </a:r>
          </a:p>
          <a:p>
            <a:pPr lvl="1"/>
            <a:r>
              <a:rPr lang="en-US" dirty="0"/>
              <a:t>Interoperable artillery</a:t>
            </a:r>
          </a:p>
          <a:p>
            <a:pPr lvl="1"/>
            <a:endParaRPr lang="en-US" dirty="0"/>
          </a:p>
          <a:p>
            <a:r>
              <a:rPr lang="en-US" sz="2800" dirty="0"/>
              <a:t>Achieved by: </a:t>
            </a:r>
            <a:endParaRPr lang="en-US" sz="2400" dirty="0"/>
          </a:p>
          <a:p>
            <a:pPr lvl="1"/>
            <a:r>
              <a:rPr lang="en-US" sz="2400" dirty="0"/>
              <a:t>New information support </a:t>
            </a:r>
            <a:br>
              <a:rPr lang="en-US" sz="2400" dirty="0"/>
            </a:br>
            <a:r>
              <a:rPr lang="en-US" sz="2400" dirty="0"/>
              <a:t>strategies and governance</a:t>
            </a:r>
          </a:p>
          <a:p>
            <a:pPr lvl="1"/>
            <a:r>
              <a:rPr lang="en-US" dirty="0"/>
              <a:t>N</a:t>
            </a:r>
            <a:r>
              <a:rPr lang="en-US" sz="2400" dirty="0"/>
              <a:t>ew training</a:t>
            </a:r>
          </a:p>
        </p:txBody>
      </p:sp>
      <p:pic>
        <p:nvPicPr>
          <p:cNvPr id="4" name="Picture 2" descr="http://www.globalsecurity.org/military/library/policy/army/fm/7-90/fig6-1.gif">
            <a:extLst>
              <a:ext uri="{FF2B5EF4-FFF2-40B4-BE49-F238E27FC236}">
                <a16:creationId xmlns:a16="http://schemas.microsoft.com/office/drawing/2014/main" id="{6FFA8EBF-6564-C6E2-90AB-DCFB613490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9" t="7924" r="3115" b="14902"/>
          <a:stretch/>
        </p:blipFill>
        <p:spPr bwMode="auto">
          <a:xfrm>
            <a:off x="5228217" y="2711520"/>
            <a:ext cx="6737874" cy="3447868"/>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26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Importance of Standardization </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0747786" cy="4908662"/>
          </a:xfrm>
        </p:spPr>
        <p:txBody>
          <a:bodyPr>
            <a:normAutofit/>
          </a:bodyPr>
          <a:lstStyle/>
          <a:p>
            <a:r>
              <a:rPr lang="en-US" altLang="en-US" sz="2800" dirty="0"/>
              <a:t>Massing fires was a strategy that could be realized by militaries long before Steuben outlined it in 1779</a:t>
            </a:r>
          </a:p>
          <a:p>
            <a:endParaRPr lang="en-US" altLang="en-US" dirty="0"/>
          </a:p>
          <a:p>
            <a:r>
              <a:rPr lang="en-US" altLang="en-US" dirty="0"/>
              <a:t>The actual</a:t>
            </a:r>
            <a:r>
              <a:rPr lang="en-US" altLang="en-US" sz="2800" dirty="0"/>
              <a:t> doctrine for massing fires was approved </a:t>
            </a:r>
            <a:r>
              <a:rPr lang="en-US" altLang="en-US" sz="2800" i="1" dirty="0"/>
              <a:t>only in </a:t>
            </a:r>
            <a:r>
              <a:rPr lang="en-US" altLang="en-US" sz="2800" i="1"/>
              <a:t>1939 </a:t>
            </a:r>
          </a:p>
          <a:p>
            <a:endParaRPr lang="en-US" altLang="en-US" sz="2800"/>
          </a:p>
          <a:p>
            <a:r>
              <a:rPr lang="en-US" altLang="en-US"/>
              <a:t>The c</a:t>
            </a:r>
            <a:r>
              <a:rPr lang="en-US" altLang="en-US" sz="2800"/>
              <a:t>odification of massing fires enabled progressive refinement of this military capability over time</a:t>
            </a:r>
          </a:p>
          <a:p>
            <a:endParaRPr lang="en-US" altLang="en-US" b="1"/>
          </a:p>
          <a:p>
            <a:pPr marL="0" indent="0" algn="ctr">
              <a:buNone/>
            </a:pPr>
            <a:r>
              <a:rPr lang="en-US" altLang="en-US" b="1" dirty="0">
                <a:solidFill>
                  <a:schemeClr val="accent6"/>
                </a:solidFill>
              </a:rPr>
              <a:t>Aided by professionalization of armed forces, including signals indicating who can be trusted in battle, training, etc. </a:t>
            </a:r>
            <a:endParaRPr lang="en-US" altLang="en-US" sz="2800" b="1" dirty="0">
              <a:solidFill>
                <a:schemeClr val="accent6"/>
              </a:solidFill>
            </a:endParaRPr>
          </a:p>
          <a:p>
            <a:endParaRPr lang="en-US" sz="2800"/>
          </a:p>
          <a:p>
            <a:endParaRPr lang="en-US" sz="2800" dirty="0"/>
          </a:p>
        </p:txBody>
      </p:sp>
    </p:spTree>
    <p:extLst>
      <p:ext uri="{BB962C8B-B14F-4D97-AF65-F5344CB8AC3E}">
        <p14:creationId xmlns:p14="http://schemas.microsoft.com/office/powerpoint/2010/main" val="1805570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26FD1-CBA8-E2A6-DAE6-E606334D5EA5}"/>
              </a:ext>
            </a:extLst>
          </p:cNvPr>
          <p:cNvSpPr>
            <a:spLocks noGrp="1"/>
          </p:cNvSpPr>
          <p:nvPr>
            <p:ph idx="1"/>
          </p:nvPr>
        </p:nvSpPr>
        <p:spPr>
          <a:xfrm>
            <a:off x="838200" y="1545926"/>
            <a:ext cx="10801574" cy="4351338"/>
          </a:xfrm>
        </p:spPr>
        <p:txBody>
          <a:bodyPr/>
          <a:lstStyle/>
          <a:p>
            <a:r>
              <a:rPr lang="en-US" sz="2800" dirty="0">
                <a:solidFill>
                  <a:prstClr val="black"/>
                </a:solidFill>
                <a:latin typeface="Garamond" panose="02020404030301010803" pitchFamily="18" charset="0"/>
              </a:rPr>
              <a:t>The goal of training, credentialing, evaluating, and continuous re-engineering is the create habits aimed towards pre-coordination of intermeshed plans and different levels, so soldiers will coordinate spontaneously when executing the sorts of actions for which they have been trained. </a:t>
            </a:r>
          </a:p>
          <a:p>
            <a:endParaRPr lang="en-US">
              <a:latin typeface="Garamond" panose="02020404030301010803" pitchFamily="18" charset="0"/>
            </a:endParaRPr>
          </a:p>
          <a:p>
            <a:pPr lvl="1"/>
            <a:endParaRPr lang="en-US">
              <a:latin typeface="Garamond" panose="02020404030301010803" pitchFamily="18" charset="0"/>
            </a:endParaRPr>
          </a:p>
          <a:p>
            <a:endParaRPr lang="en-US">
              <a:latin typeface="Garamond" panose="02020404030301010803" pitchFamily="18" charset="0"/>
            </a:endParaRPr>
          </a:p>
        </p:txBody>
      </p:sp>
      <p:pic>
        <p:nvPicPr>
          <p:cNvPr id="4" name="Picture 2">
            <a:extLst>
              <a:ext uri="{FF2B5EF4-FFF2-40B4-BE49-F238E27FC236}">
                <a16:creationId xmlns:a16="http://schemas.microsoft.com/office/drawing/2014/main" id="{844299A4-DD87-18F5-0084-94DE98EC8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8" t="34835" r="21542" b="23241"/>
          <a:stretch/>
        </p:blipFill>
        <p:spPr bwMode="auto">
          <a:xfrm>
            <a:off x="2132456" y="3960869"/>
            <a:ext cx="8213062" cy="2702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pic>
      <p:sp>
        <p:nvSpPr>
          <p:cNvPr id="6" name="Title 1">
            <a:extLst>
              <a:ext uri="{FF2B5EF4-FFF2-40B4-BE49-F238E27FC236}">
                <a16:creationId xmlns:a16="http://schemas.microsoft.com/office/drawing/2014/main" id="{373ACA62-6443-064C-A1EA-C1BCF4E50315}"/>
              </a:ext>
            </a:extLst>
          </p:cNvPr>
          <p:cNvSpPr txBox="1">
            <a:spLocks/>
          </p:cNvSpPr>
          <p:nvPr/>
        </p:nvSpPr>
        <p:spPr>
          <a:xfrm>
            <a:off x="838200" y="365125"/>
            <a:ext cx="10515600" cy="1325563"/>
          </a:xfrm>
          <a:prstGeom prst="rect">
            <a:avLst/>
          </a:prstGeom>
          <a:noFill/>
          <a:ln>
            <a:noFill/>
          </a:ln>
        </p:spPr>
        <p:txBody>
          <a:bodyPr/>
          <a:lst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solidFill>
                <a:effectLst/>
                <a:uLnTx/>
                <a:uFillTx/>
                <a:latin typeface="Garamond" panose="02020404030301010803" pitchFamily="18" charset="0"/>
                <a:ea typeface="+mj-ea"/>
                <a:cs typeface="+mj-cs"/>
              </a:rPr>
              <a:t>Professional Militaries</a:t>
            </a:r>
          </a:p>
        </p:txBody>
      </p:sp>
    </p:spTree>
    <p:extLst>
      <p:ext uri="{BB962C8B-B14F-4D97-AF65-F5344CB8AC3E}">
        <p14:creationId xmlns:p14="http://schemas.microsoft.com/office/powerpoint/2010/main" val="2985346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E0E7-3CB0-96F2-8F7B-8267215D99B6}"/>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17F756-29DE-7EB4-05E7-A7EC21C23A34}"/>
              </a:ext>
            </a:extLst>
          </p:cNvPr>
          <p:cNvSpPr>
            <a:spLocks noGrp="1"/>
          </p:cNvSpPr>
          <p:nvPr>
            <p:ph idx="1"/>
          </p:nvPr>
        </p:nvSpPr>
        <p:spPr/>
        <p:txBody>
          <a:bodyPr/>
          <a:lstStyle/>
          <a:p>
            <a:r>
              <a:rPr lang="en-US"/>
              <a:t>Modern Warfare</a:t>
            </a:r>
          </a:p>
          <a:p>
            <a:endParaRPr lang="en-US"/>
          </a:p>
          <a:p>
            <a:r>
              <a:rPr lang="en-US"/>
              <a:t>Coordination by Standardization</a:t>
            </a:r>
          </a:p>
          <a:p>
            <a:endParaRPr lang="en-US"/>
          </a:p>
          <a:p>
            <a:r>
              <a:rPr lang="en-US"/>
              <a:t>Coordination by Ontologies as Standardization</a:t>
            </a:r>
          </a:p>
        </p:txBody>
      </p:sp>
    </p:spTree>
    <p:extLst>
      <p:ext uri="{BB962C8B-B14F-4D97-AF65-F5344CB8AC3E}">
        <p14:creationId xmlns:p14="http://schemas.microsoft.com/office/powerpoint/2010/main" val="199878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26FD1-CBA8-E2A6-DAE6-E606334D5EA5}"/>
              </a:ext>
            </a:extLst>
          </p:cNvPr>
          <p:cNvSpPr>
            <a:spLocks noGrp="1"/>
          </p:cNvSpPr>
          <p:nvPr>
            <p:ph idx="1"/>
          </p:nvPr>
        </p:nvSpPr>
        <p:spPr>
          <a:xfrm>
            <a:off x="838200" y="1395258"/>
            <a:ext cx="11353800" cy="5032375"/>
          </a:xfrm>
        </p:spPr>
        <p:txBody>
          <a:bodyPr>
            <a:normAutofit/>
          </a:bodyPr>
          <a:lstStyle/>
          <a:p>
            <a:r>
              <a:rPr lang="en-US" sz="2800" dirty="0">
                <a:latin typeface="Garamond" panose="02020404030301010803" pitchFamily="18" charset="0"/>
              </a:rPr>
              <a:t>Creating new types of credentials </a:t>
            </a:r>
            <a:br>
              <a:rPr lang="en-US" sz="2800" dirty="0">
                <a:latin typeface="Garamond" panose="02020404030301010803" pitchFamily="18" charset="0"/>
              </a:rPr>
            </a:br>
            <a:r>
              <a:rPr lang="en-US" sz="2800" dirty="0">
                <a:latin typeface="Garamond" panose="02020404030301010803" pitchFamily="18" charset="0"/>
              </a:rPr>
              <a:t>through which soldiers may be </a:t>
            </a:r>
            <a:br>
              <a:rPr lang="en-US" sz="2800" dirty="0">
                <a:latin typeface="Garamond" panose="02020404030301010803" pitchFamily="18" charset="0"/>
              </a:rPr>
            </a:br>
            <a:r>
              <a:rPr lang="en-US" sz="2800" dirty="0">
                <a:latin typeface="Garamond" panose="02020404030301010803" pitchFamily="18" charset="0"/>
              </a:rPr>
              <a:t>promoted, provides trustworthy </a:t>
            </a:r>
            <a:br>
              <a:rPr lang="en-US" sz="2800" dirty="0">
                <a:latin typeface="Garamond" panose="02020404030301010803" pitchFamily="18" charset="0"/>
              </a:rPr>
            </a:br>
            <a:r>
              <a:rPr lang="en-US" sz="2800" dirty="0">
                <a:latin typeface="Garamond" panose="02020404030301010803" pitchFamily="18" charset="0"/>
              </a:rPr>
              <a:t>standards for vetting expertise</a:t>
            </a:r>
          </a:p>
          <a:p>
            <a:endParaRPr lang="en-US" dirty="0">
              <a:latin typeface="Garamond" panose="02020404030301010803" pitchFamily="18" charset="0"/>
            </a:endParaRPr>
          </a:p>
          <a:p>
            <a:r>
              <a:rPr lang="en-US" sz="2800" dirty="0">
                <a:latin typeface="Garamond" panose="02020404030301010803" pitchFamily="18" charset="0"/>
              </a:rPr>
              <a:t>Which in turn creates new </a:t>
            </a:r>
            <a:br>
              <a:rPr lang="en-US" sz="2800" dirty="0">
                <a:latin typeface="Garamond" panose="02020404030301010803" pitchFamily="18" charset="0"/>
              </a:rPr>
            </a:br>
            <a:r>
              <a:rPr lang="en-US" sz="2800" dirty="0">
                <a:latin typeface="Garamond" panose="02020404030301010803" pitchFamily="18" charset="0"/>
              </a:rPr>
              <a:t>strategic and operational team </a:t>
            </a:r>
            <a:br>
              <a:rPr lang="en-US" sz="2800" dirty="0">
                <a:latin typeface="Garamond" panose="02020404030301010803" pitchFamily="18" charset="0"/>
              </a:rPr>
            </a:br>
            <a:r>
              <a:rPr lang="en-US" sz="2800" dirty="0">
                <a:latin typeface="Garamond" panose="02020404030301010803" pitchFamily="18" charset="0"/>
              </a:rPr>
              <a:t>arrangements and activities</a:t>
            </a:r>
          </a:p>
          <a:p>
            <a:endParaRPr lang="en-US" dirty="0">
              <a:latin typeface="Garamond" panose="02020404030301010803" pitchFamily="18" charset="0"/>
            </a:endParaRPr>
          </a:p>
          <a:p>
            <a:r>
              <a:rPr lang="en-US" dirty="0">
                <a:latin typeface="Garamond" panose="02020404030301010803" pitchFamily="18" charset="0"/>
              </a:rPr>
              <a:t>See Shane Babcock’s </a:t>
            </a:r>
            <a:r>
              <a:rPr lang="en-US" i="1" dirty="0">
                <a:latin typeface="Garamond" panose="02020404030301010803" pitchFamily="18" charset="0"/>
              </a:rPr>
              <a:t>Military </a:t>
            </a:r>
            <a:br>
              <a:rPr lang="en-US" i="1" dirty="0">
                <a:latin typeface="Garamond" panose="02020404030301010803" pitchFamily="18" charset="0"/>
              </a:rPr>
            </a:br>
            <a:r>
              <a:rPr lang="en-US" i="1" dirty="0">
                <a:latin typeface="Garamond" panose="02020404030301010803" pitchFamily="18" charset="0"/>
              </a:rPr>
              <a:t>Rank Ontology</a:t>
            </a:r>
            <a:endParaRPr lang="en-US" i="1">
              <a:latin typeface="Garamond" panose="02020404030301010803" pitchFamily="18" charset="0"/>
            </a:endParaRPr>
          </a:p>
          <a:p>
            <a:endParaRPr lang="en-US">
              <a:latin typeface="Garamond" panose="02020404030301010803" pitchFamily="18" charset="0"/>
            </a:endParaRPr>
          </a:p>
        </p:txBody>
      </p:sp>
      <p:pic>
        <p:nvPicPr>
          <p:cNvPr id="5" name="Picture 2">
            <a:extLst>
              <a:ext uri="{FF2B5EF4-FFF2-40B4-BE49-F238E27FC236}">
                <a16:creationId xmlns:a16="http://schemas.microsoft.com/office/drawing/2014/main" id="{D38C3F47-8792-2C38-64F9-2EEB242757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46" t="17208" r="29722" b="16396"/>
          <a:stretch/>
        </p:blipFill>
        <p:spPr bwMode="auto">
          <a:xfrm>
            <a:off x="6002767" y="1395258"/>
            <a:ext cx="5971380" cy="524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a:extLst>
              <a:ext uri="{FF2B5EF4-FFF2-40B4-BE49-F238E27FC236}">
                <a16:creationId xmlns:a16="http://schemas.microsoft.com/office/drawing/2014/main" id="{343A14EA-EE77-6DDC-FF0A-854EB5E8BA86}"/>
              </a:ext>
            </a:extLst>
          </p:cNvPr>
          <p:cNvSpPr txBox="1">
            <a:spLocks/>
          </p:cNvSpPr>
          <p:nvPr/>
        </p:nvSpPr>
        <p:spPr>
          <a:xfrm>
            <a:off x="838200" y="365125"/>
            <a:ext cx="10515600" cy="1325563"/>
          </a:xfrm>
          <a:prstGeom prst="rect">
            <a:avLst/>
          </a:prstGeom>
          <a:noFill/>
          <a:ln>
            <a:noFill/>
          </a:ln>
        </p:spPr>
        <p:txBody>
          <a:bodyPr/>
          <a:lstStyle>
            <a:lvl1pPr algn="l" defTabSz="914400" rtl="0" eaLnBrk="1" latinLnBrk="0" hangingPunct="1">
              <a:lnSpc>
                <a:spcPct val="90000"/>
              </a:lnSpc>
              <a:spcBef>
                <a:spcPct val="0"/>
              </a:spcBef>
              <a:buNone/>
              <a:defRPr sz="4400" b="1" i="1" kern="1200">
                <a:solidFill>
                  <a:schemeClr val="tx1"/>
                </a:solidFill>
                <a:latin typeface="Garamond" panose="020204040303010108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solidFill>
                <a:effectLst/>
                <a:uLnTx/>
                <a:uFillTx/>
                <a:latin typeface="Garamond" panose="02020404030301010803" pitchFamily="18" charset="0"/>
                <a:ea typeface="+mj-ea"/>
                <a:cs typeface="+mj-cs"/>
              </a:rPr>
              <a:t>Rank</a:t>
            </a:r>
          </a:p>
        </p:txBody>
      </p:sp>
    </p:spTree>
    <p:extLst>
      <p:ext uri="{BB962C8B-B14F-4D97-AF65-F5344CB8AC3E}">
        <p14:creationId xmlns:p14="http://schemas.microsoft.com/office/powerpoint/2010/main" val="258795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2C78-A278-0477-67C0-571ECB6D4D8F}"/>
              </a:ext>
            </a:extLst>
          </p:cNvPr>
          <p:cNvSpPr>
            <a:spLocks noGrp="1"/>
          </p:cNvSpPr>
          <p:nvPr>
            <p:ph type="title"/>
          </p:nvPr>
        </p:nvSpPr>
        <p:spPr/>
        <p:txBody>
          <a:bodyPr/>
          <a:lstStyle/>
          <a:p>
            <a:pPr algn="ctr"/>
            <a:r>
              <a:rPr lang="en-US"/>
              <a:t>Epistemic Communities</a:t>
            </a:r>
          </a:p>
        </p:txBody>
      </p:sp>
      <p:pic>
        <p:nvPicPr>
          <p:cNvPr id="6" name="Picture 5" descr="A group of badges of the united states navy&#10;&#10;Description automatically generated">
            <a:extLst>
              <a:ext uri="{FF2B5EF4-FFF2-40B4-BE49-F238E27FC236}">
                <a16:creationId xmlns:a16="http://schemas.microsoft.com/office/drawing/2014/main" id="{A9E007F8-256C-856D-5C27-B23356EB24A9}"/>
              </a:ext>
            </a:extLst>
          </p:cNvPr>
          <p:cNvPicPr>
            <a:picLocks noChangeAspect="1"/>
          </p:cNvPicPr>
          <p:nvPr/>
        </p:nvPicPr>
        <p:blipFill>
          <a:blip r:embed="rId2"/>
          <a:stretch>
            <a:fillRect/>
          </a:stretch>
        </p:blipFill>
        <p:spPr>
          <a:xfrm>
            <a:off x="1883735" y="1690688"/>
            <a:ext cx="8424530" cy="5167312"/>
          </a:xfrm>
          <a:prstGeom prst="rect">
            <a:avLst/>
          </a:prstGeom>
        </p:spPr>
      </p:pic>
    </p:spTree>
    <p:extLst>
      <p:ext uri="{BB962C8B-B14F-4D97-AF65-F5344CB8AC3E}">
        <p14:creationId xmlns:p14="http://schemas.microsoft.com/office/powerpoint/2010/main" val="397473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Anticipating Massing Intelligence Fires</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dirty="0">
                <a:cs typeface="Arial" pitchFamily="34" charset="0"/>
              </a:rPr>
              <a:t>9-11 illustrated challenges of predicting massing fires from intelligence failures</a:t>
            </a:r>
            <a:endParaRPr lang="en-US" sz="2800" dirty="0"/>
          </a:p>
          <a:p>
            <a:endParaRPr lang="en-US" sz="2800" dirty="0"/>
          </a:p>
          <a:p>
            <a:r>
              <a:rPr lang="en-US" sz="2800"/>
              <a:t>Prediction requires:</a:t>
            </a:r>
          </a:p>
          <a:p>
            <a:pPr lvl="1"/>
            <a:r>
              <a:rPr lang="en-US" dirty="0"/>
              <a:t>Real-time </a:t>
            </a:r>
            <a:r>
              <a:rPr lang="en-US"/>
              <a:t>information sharing and revising</a:t>
            </a:r>
            <a:endParaRPr lang="en-US" dirty="0"/>
          </a:p>
          <a:p>
            <a:pPr lvl="1"/>
            <a:r>
              <a:rPr lang="en-US" dirty="0"/>
              <a:t>C</a:t>
            </a:r>
            <a:r>
              <a:rPr lang="en-US" sz="2400" dirty="0"/>
              <a:t>ommon operational perspective </a:t>
            </a:r>
          </a:p>
          <a:p>
            <a:pPr lvl="1"/>
            <a:r>
              <a:rPr lang="en-US" dirty="0"/>
              <a:t>I</a:t>
            </a:r>
            <a:r>
              <a:rPr lang="en-US" sz="2400" dirty="0"/>
              <a:t>nteroperability across activities</a:t>
            </a:r>
          </a:p>
          <a:p>
            <a:pPr lvl="1" eaLnBrk="1" hangingPunct="1"/>
            <a:endParaRPr lang="en-US" sz="2400" dirty="0"/>
          </a:p>
          <a:p>
            <a:r>
              <a:rPr lang="en-US" dirty="0"/>
              <a:t>Which will require: </a:t>
            </a:r>
          </a:p>
          <a:p>
            <a:pPr lvl="1"/>
            <a:r>
              <a:rPr lang="en-US" sz="2400" dirty="0"/>
              <a:t>New information support strategies </a:t>
            </a:r>
          </a:p>
          <a:p>
            <a:pPr lvl="1"/>
            <a:r>
              <a:rPr lang="en-US" sz="2400" dirty="0"/>
              <a:t>Semantic interoperability across data</a:t>
            </a:r>
          </a:p>
          <a:p>
            <a:pPr lvl="1"/>
            <a:r>
              <a:rPr lang="en-US" dirty="0"/>
              <a:t>N</a:t>
            </a:r>
            <a:r>
              <a:rPr lang="en-US" sz="2400" dirty="0"/>
              <a:t>ew governance and training for both humans and machines </a:t>
            </a:r>
          </a:p>
        </p:txBody>
      </p:sp>
      <p:pic>
        <p:nvPicPr>
          <p:cNvPr id="5" name="Picture 4" descr="A two towers with black smoke&#10;&#10;Description automatically generated">
            <a:extLst>
              <a:ext uri="{FF2B5EF4-FFF2-40B4-BE49-F238E27FC236}">
                <a16:creationId xmlns:a16="http://schemas.microsoft.com/office/drawing/2014/main" id="{2F0D79CE-2A63-7BB5-CDB8-2319B412067C}"/>
              </a:ext>
            </a:extLst>
          </p:cNvPr>
          <p:cNvPicPr>
            <a:picLocks noChangeAspect="1"/>
          </p:cNvPicPr>
          <p:nvPr/>
        </p:nvPicPr>
        <p:blipFill rotWithShape="1">
          <a:blip r:embed="rId2"/>
          <a:srcRect l="9273" t="5646" r="6979" b="12563"/>
          <a:stretch/>
        </p:blipFill>
        <p:spPr>
          <a:xfrm>
            <a:off x="7293685" y="2388197"/>
            <a:ext cx="3948056" cy="3628189"/>
          </a:xfrm>
          <a:prstGeom prst="rect">
            <a:avLst/>
          </a:prstGeom>
        </p:spPr>
      </p:pic>
    </p:spTree>
    <p:extLst>
      <p:ext uri="{BB962C8B-B14F-4D97-AF65-F5344CB8AC3E}">
        <p14:creationId xmlns:p14="http://schemas.microsoft.com/office/powerpoint/2010/main" val="300276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Anticipating Massing Intelligence Fires</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b="1" dirty="0">
                <a:solidFill>
                  <a:schemeClr val="accent6"/>
                </a:solidFill>
                <a:cs typeface="Arial" pitchFamily="34" charset="0"/>
              </a:rPr>
              <a:t>Agencies too need signals to understand who can be trusted</a:t>
            </a:r>
            <a:endParaRPr lang="en-US" sz="2800" b="1" dirty="0">
              <a:solidFill>
                <a:schemeClr val="accent6"/>
              </a:solidFill>
            </a:endParaRPr>
          </a:p>
          <a:p>
            <a:endParaRPr lang="en-US" sz="2800" dirty="0"/>
          </a:p>
          <a:p>
            <a:r>
              <a:rPr lang="en-US" sz="2800"/>
              <a:t>Prediction requires:</a:t>
            </a:r>
          </a:p>
          <a:p>
            <a:pPr lvl="1"/>
            <a:r>
              <a:rPr lang="en-US" dirty="0">
                <a:solidFill>
                  <a:srgbClr val="FF0000"/>
                </a:solidFill>
              </a:rPr>
              <a:t>Real-time </a:t>
            </a:r>
            <a:r>
              <a:rPr lang="en-US">
                <a:solidFill>
                  <a:srgbClr val="FF0000"/>
                </a:solidFill>
              </a:rPr>
              <a:t>information sharing and revising</a:t>
            </a:r>
            <a:endParaRPr lang="en-US" dirty="0">
              <a:solidFill>
                <a:srgbClr val="FF0000"/>
              </a:solidFill>
            </a:endParaRPr>
          </a:p>
          <a:p>
            <a:pPr lvl="1"/>
            <a:r>
              <a:rPr lang="en-US" dirty="0"/>
              <a:t>C</a:t>
            </a:r>
            <a:r>
              <a:rPr lang="en-US" sz="2400" dirty="0"/>
              <a:t>ommon operational perspective </a:t>
            </a:r>
          </a:p>
          <a:p>
            <a:pPr lvl="1"/>
            <a:r>
              <a:rPr lang="en-US" dirty="0"/>
              <a:t>I</a:t>
            </a:r>
            <a:r>
              <a:rPr lang="en-US" sz="2400" dirty="0"/>
              <a:t>nteroperability across activities</a:t>
            </a:r>
          </a:p>
          <a:p>
            <a:pPr lvl="1" eaLnBrk="1" hangingPunct="1"/>
            <a:endParaRPr lang="en-US" sz="2400" dirty="0"/>
          </a:p>
          <a:p>
            <a:r>
              <a:rPr lang="en-US" dirty="0"/>
              <a:t>Which will require: </a:t>
            </a:r>
          </a:p>
          <a:p>
            <a:pPr lvl="1"/>
            <a:r>
              <a:rPr lang="en-US" sz="2400" dirty="0"/>
              <a:t>New information support strategies </a:t>
            </a:r>
          </a:p>
          <a:p>
            <a:pPr lvl="1"/>
            <a:r>
              <a:rPr lang="en-US" sz="2400" dirty="0"/>
              <a:t>Semantic interoperability across data</a:t>
            </a:r>
          </a:p>
          <a:p>
            <a:pPr lvl="1"/>
            <a:r>
              <a:rPr lang="en-US" dirty="0"/>
              <a:t>N</a:t>
            </a:r>
            <a:r>
              <a:rPr lang="en-US" sz="2400" dirty="0"/>
              <a:t>ew governance and training for both humans and machines </a:t>
            </a:r>
          </a:p>
        </p:txBody>
      </p:sp>
      <p:pic>
        <p:nvPicPr>
          <p:cNvPr id="4" name="Picture 3">
            <a:extLst>
              <a:ext uri="{FF2B5EF4-FFF2-40B4-BE49-F238E27FC236}">
                <a16:creationId xmlns:a16="http://schemas.microsoft.com/office/drawing/2014/main" id="{3B63DE89-0495-51E9-FBFD-FD4FD49D4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020" y="2646381"/>
            <a:ext cx="4819426" cy="3313356"/>
          </a:xfrm>
          <a:prstGeom prst="rect">
            <a:avLst/>
          </a:prstGeom>
        </p:spPr>
      </p:pic>
    </p:spTree>
    <p:extLst>
      <p:ext uri="{BB962C8B-B14F-4D97-AF65-F5344CB8AC3E}">
        <p14:creationId xmlns:p14="http://schemas.microsoft.com/office/powerpoint/2010/main" val="285871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2C78-A278-0477-67C0-571ECB6D4D8F}"/>
              </a:ext>
            </a:extLst>
          </p:cNvPr>
          <p:cNvSpPr>
            <a:spLocks noGrp="1"/>
          </p:cNvSpPr>
          <p:nvPr>
            <p:ph type="title"/>
          </p:nvPr>
        </p:nvSpPr>
        <p:spPr/>
        <p:txBody>
          <a:bodyPr/>
          <a:lstStyle/>
          <a:p>
            <a:r>
              <a:rPr lang="en-US"/>
              <a:t>U.S. Intelligence Community (IC)</a:t>
            </a:r>
          </a:p>
        </p:txBody>
      </p:sp>
      <p:sp>
        <p:nvSpPr>
          <p:cNvPr id="3" name="Content Placeholder 2">
            <a:extLst>
              <a:ext uri="{FF2B5EF4-FFF2-40B4-BE49-F238E27FC236}">
                <a16:creationId xmlns:a16="http://schemas.microsoft.com/office/drawing/2014/main" id="{31026FD1-CBA8-E2A6-DAE6-E606334D5EA5}"/>
              </a:ext>
            </a:extLst>
          </p:cNvPr>
          <p:cNvSpPr>
            <a:spLocks noGrp="1"/>
          </p:cNvSpPr>
          <p:nvPr>
            <p:ph idx="1"/>
          </p:nvPr>
        </p:nvSpPr>
        <p:spPr>
          <a:xfrm>
            <a:off x="838200" y="1825624"/>
            <a:ext cx="10515600" cy="5032375"/>
          </a:xfrm>
        </p:spPr>
        <p:txBody>
          <a:bodyPr>
            <a:normAutofit/>
          </a:bodyPr>
          <a:lstStyle/>
          <a:p>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t>U.S. government agencies concerned </a:t>
            </a:r>
            <a:b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b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t>with intelligence activity, either in an </a:t>
            </a:r>
            <a:b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b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t>oversight, managerial, support, or </a:t>
            </a:r>
            <a:b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b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rPr>
              <a:t>participatory role. </a:t>
            </a:r>
            <a:endParaRPr lang="en-US"/>
          </a:p>
          <a:p>
            <a:endParaRPr lang="en-US"/>
          </a:p>
          <a:p>
            <a:r>
              <a:rPr lang="en-US"/>
              <a:t>The IC is an </a:t>
            </a:r>
            <a:r>
              <a:rPr lang="en-US" b="1">
                <a:solidFill>
                  <a:schemeClr val="accent6"/>
                </a:solidFill>
              </a:rPr>
              <a:t>epistemic community</a:t>
            </a:r>
            <a:r>
              <a:rPr lang="en-US"/>
              <a:t>:</a:t>
            </a:r>
          </a:p>
          <a:p>
            <a:pPr lvl="1"/>
            <a:r>
              <a:rPr lang="en-US"/>
              <a:t>Normative beliefs about the purpose </a:t>
            </a:r>
          </a:p>
          <a:p>
            <a:pPr lvl="1"/>
            <a:r>
              <a:rPr lang="en-US"/>
              <a:t>Beliefs based on investigating problems in </a:t>
            </a:r>
            <a:br>
              <a:rPr lang="en-US"/>
            </a:br>
            <a:r>
              <a:rPr lang="en-US"/>
              <a:t>their domain</a:t>
            </a:r>
          </a:p>
          <a:p>
            <a:pPr lvl="1"/>
            <a:r>
              <a:rPr lang="en-US"/>
              <a:t>Standards of accuracy for analyses </a:t>
            </a:r>
          </a:p>
          <a:p>
            <a:pPr lvl="1"/>
            <a:r>
              <a:rPr lang="en-US"/>
              <a:t>Common community goals</a:t>
            </a:r>
          </a:p>
          <a:p>
            <a:pPr lvl="1"/>
            <a:endParaRPr lang="en-US"/>
          </a:p>
          <a:p>
            <a:endParaRPr lang="en-US"/>
          </a:p>
        </p:txBody>
      </p:sp>
      <p:pic>
        <p:nvPicPr>
          <p:cNvPr id="4" name="Picture 3">
            <a:extLst>
              <a:ext uri="{FF2B5EF4-FFF2-40B4-BE49-F238E27FC236}">
                <a16:creationId xmlns:a16="http://schemas.microsoft.com/office/drawing/2014/main" id="{F21DE7D7-0324-8038-BA25-9D60A239F6B7}"/>
              </a:ext>
            </a:extLst>
          </p:cNvPr>
          <p:cNvPicPr>
            <a:picLocks noChangeAspect="1"/>
          </p:cNvPicPr>
          <p:nvPr/>
        </p:nvPicPr>
        <p:blipFill rotWithShape="1">
          <a:blip r:embed="rId2"/>
          <a:srcRect l="4998" t="7857" r="8218" b="6854"/>
          <a:stretch/>
        </p:blipFill>
        <p:spPr>
          <a:xfrm>
            <a:off x="7003228" y="1528772"/>
            <a:ext cx="4509067" cy="5040868"/>
          </a:xfrm>
          <a:prstGeom prst="rect">
            <a:avLst/>
          </a:prstGeom>
        </p:spPr>
      </p:pic>
    </p:spTree>
    <p:extLst>
      <p:ext uri="{BB962C8B-B14F-4D97-AF65-F5344CB8AC3E}">
        <p14:creationId xmlns:p14="http://schemas.microsoft.com/office/powerpoint/2010/main" val="412318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Common Operational Perspective</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b="1" dirty="0">
                <a:solidFill>
                  <a:schemeClr val="accent6"/>
                </a:solidFill>
                <a:cs typeface="Arial" pitchFamily="34" charset="0"/>
              </a:rPr>
              <a:t>Common operational perspective connects data to intelligence</a:t>
            </a:r>
            <a:endParaRPr lang="en-US" sz="2800" b="1" dirty="0">
              <a:solidFill>
                <a:schemeClr val="accent6"/>
              </a:solidFill>
            </a:endParaRPr>
          </a:p>
          <a:p>
            <a:endParaRPr lang="en-US" sz="2800" dirty="0"/>
          </a:p>
          <a:p>
            <a:r>
              <a:rPr lang="en-US" sz="2800"/>
              <a:t>Prediction requires:</a:t>
            </a:r>
          </a:p>
          <a:p>
            <a:pPr lvl="1"/>
            <a:r>
              <a:rPr lang="en-US" dirty="0"/>
              <a:t>Real-time </a:t>
            </a:r>
            <a:r>
              <a:rPr lang="en-US"/>
              <a:t>information sharing and revising</a:t>
            </a:r>
            <a:endParaRPr lang="en-US" dirty="0"/>
          </a:p>
          <a:p>
            <a:pPr lvl="1"/>
            <a:r>
              <a:rPr lang="en-US" dirty="0">
                <a:solidFill>
                  <a:srgbClr val="FF0000"/>
                </a:solidFill>
              </a:rPr>
              <a:t>C</a:t>
            </a:r>
            <a:r>
              <a:rPr lang="en-US" sz="2400" dirty="0">
                <a:solidFill>
                  <a:srgbClr val="FF0000"/>
                </a:solidFill>
              </a:rPr>
              <a:t>ommon operational perspective </a:t>
            </a:r>
          </a:p>
          <a:p>
            <a:pPr lvl="1"/>
            <a:r>
              <a:rPr lang="en-US" dirty="0"/>
              <a:t>I</a:t>
            </a:r>
            <a:r>
              <a:rPr lang="en-US" sz="2400" dirty="0"/>
              <a:t>nteroperability across activities</a:t>
            </a:r>
          </a:p>
          <a:p>
            <a:pPr lvl="1" eaLnBrk="1" hangingPunct="1"/>
            <a:endParaRPr lang="en-US" sz="2400" dirty="0"/>
          </a:p>
          <a:p>
            <a:r>
              <a:rPr lang="en-US" dirty="0"/>
              <a:t>Which will require: </a:t>
            </a:r>
          </a:p>
          <a:p>
            <a:pPr lvl="1"/>
            <a:r>
              <a:rPr lang="en-US" sz="2400" dirty="0"/>
              <a:t>New information support strategies </a:t>
            </a:r>
          </a:p>
          <a:p>
            <a:pPr lvl="1"/>
            <a:r>
              <a:rPr lang="en-US" sz="2400" dirty="0"/>
              <a:t>Semantic interoperability across data</a:t>
            </a:r>
          </a:p>
          <a:p>
            <a:pPr lvl="1"/>
            <a:r>
              <a:rPr lang="en-US" dirty="0"/>
              <a:t>N</a:t>
            </a:r>
            <a:r>
              <a:rPr lang="en-US" sz="2400" dirty="0"/>
              <a:t>ew governance and training for both humans and machines </a:t>
            </a:r>
          </a:p>
        </p:txBody>
      </p:sp>
      <p:pic>
        <p:nvPicPr>
          <p:cNvPr id="6" name="Picture 5">
            <a:extLst>
              <a:ext uri="{FF2B5EF4-FFF2-40B4-BE49-F238E27FC236}">
                <a16:creationId xmlns:a16="http://schemas.microsoft.com/office/drawing/2014/main" id="{7A979100-53A7-3D99-6691-F04AECB2FF78}"/>
              </a:ext>
            </a:extLst>
          </p:cNvPr>
          <p:cNvPicPr>
            <a:picLocks noChangeAspect="1"/>
          </p:cNvPicPr>
          <p:nvPr/>
        </p:nvPicPr>
        <p:blipFill rotWithShape="1">
          <a:blip r:embed="rId2"/>
          <a:srcRect l="3158" t="8980" r="3694" b="30956"/>
          <a:stretch/>
        </p:blipFill>
        <p:spPr>
          <a:xfrm>
            <a:off x="6906410" y="2409713"/>
            <a:ext cx="4797911" cy="3550023"/>
          </a:xfrm>
          <a:prstGeom prst="rect">
            <a:avLst/>
          </a:prstGeom>
          <a:ln>
            <a:solidFill>
              <a:schemeClr val="tx1"/>
            </a:solidFill>
          </a:ln>
        </p:spPr>
      </p:pic>
    </p:spTree>
    <p:extLst>
      <p:ext uri="{BB962C8B-B14F-4D97-AF65-F5344CB8AC3E}">
        <p14:creationId xmlns:p14="http://schemas.microsoft.com/office/powerpoint/2010/main" val="107286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Joint Publications</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b="1" dirty="0">
                <a:solidFill>
                  <a:schemeClr val="accent6"/>
                </a:solidFill>
                <a:cs typeface="Arial" pitchFamily="34" charset="0"/>
              </a:rPr>
              <a:t>Activity interoperability involves enforceable prescriptions</a:t>
            </a:r>
          </a:p>
          <a:p>
            <a:pPr marL="0" indent="0">
              <a:buNone/>
            </a:pPr>
            <a:endParaRPr lang="en-US" sz="2800" dirty="0"/>
          </a:p>
          <a:p>
            <a:r>
              <a:rPr lang="en-US" sz="2800"/>
              <a:t>Prediction requires:</a:t>
            </a:r>
          </a:p>
          <a:p>
            <a:pPr lvl="1"/>
            <a:r>
              <a:rPr lang="en-US" dirty="0"/>
              <a:t>Real-time </a:t>
            </a:r>
            <a:r>
              <a:rPr lang="en-US"/>
              <a:t>information sharing and revising</a:t>
            </a:r>
            <a:endParaRPr lang="en-US" dirty="0"/>
          </a:p>
          <a:p>
            <a:pPr lvl="1"/>
            <a:r>
              <a:rPr lang="en-US" dirty="0"/>
              <a:t>C</a:t>
            </a:r>
            <a:r>
              <a:rPr lang="en-US" sz="2400" dirty="0"/>
              <a:t>ommon operational perspective </a:t>
            </a:r>
          </a:p>
          <a:p>
            <a:pPr lvl="1"/>
            <a:r>
              <a:rPr lang="en-US" dirty="0">
                <a:solidFill>
                  <a:srgbClr val="FF0000"/>
                </a:solidFill>
              </a:rPr>
              <a:t>I</a:t>
            </a:r>
            <a:r>
              <a:rPr lang="en-US" sz="2400" dirty="0">
                <a:solidFill>
                  <a:srgbClr val="FF0000"/>
                </a:solidFill>
              </a:rPr>
              <a:t>nteroperability across activities</a:t>
            </a:r>
          </a:p>
          <a:p>
            <a:pPr lvl="1" eaLnBrk="1" hangingPunct="1"/>
            <a:endParaRPr lang="en-US" sz="2400" dirty="0"/>
          </a:p>
          <a:p>
            <a:r>
              <a:rPr lang="en-US" dirty="0"/>
              <a:t>Which will require: </a:t>
            </a:r>
          </a:p>
          <a:p>
            <a:pPr lvl="1"/>
            <a:r>
              <a:rPr lang="en-US" sz="2400" dirty="0"/>
              <a:t>New information support strategies </a:t>
            </a:r>
          </a:p>
          <a:p>
            <a:pPr lvl="1"/>
            <a:r>
              <a:rPr lang="en-US" sz="2400" dirty="0"/>
              <a:t>Semantic interoperability across data</a:t>
            </a:r>
          </a:p>
          <a:p>
            <a:pPr lvl="1"/>
            <a:r>
              <a:rPr lang="en-US" dirty="0"/>
              <a:t>N</a:t>
            </a:r>
            <a:r>
              <a:rPr lang="en-US" sz="2400" dirty="0"/>
              <a:t>ew governance and training for both humans and machines </a:t>
            </a:r>
          </a:p>
        </p:txBody>
      </p:sp>
      <p:pic>
        <p:nvPicPr>
          <p:cNvPr id="6" name="Picture 5">
            <a:extLst>
              <a:ext uri="{FF2B5EF4-FFF2-40B4-BE49-F238E27FC236}">
                <a16:creationId xmlns:a16="http://schemas.microsoft.com/office/drawing/2014/main" id="{A6B929D4-94F1-E709-8A53-ACCCE9E7DB70}"/>
              </a:ext>
            </a:extLst>
          </p:cNvPr>
          <p:cNvPicPr>
            <a:picLocks noChangeAspect="1"/>
          </p:cNvPicPr>
          <p:nvPr/>
        </p:nvPicPr>
        <p:blipFill>
          <a:blip r:embed="rId2"/>
          <a:stretch>
            <a:fillRect/>
          </a:stretch>
        </p:blipFill>
        <p:spPr>
          <a:xfrm>
            <a:off x="7642313" y="2431228"/>
            <a:ext cx="2732541" cy="3537782"/>
          </a:xfrm>
          <a:prstGeom prst="rect">
            <a:avLst/>
          </a:prstGeom>
        </p:spPr>
      </p:pic>
    </p:spTree>
    <p:extLst>
      <p:ext uri="{BB962C8B-B14F-4D97-AF65-F5344CB8AC3E}">
        <p14:creationId xmlns:p14="http://schemas.microsoft.com/office/powerpoint/2010/main" val="94706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DOD Definition of Interoperability</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0252934" cy="4908662"/>
          </a:xfrm>
        </p:spPr>
        <p:txBody>
          <a:bodyPr>
            <a:normAutofit/>
          </a:bodyPr>
          <a:lstStyle/>
          <a:p>
            <a:r>
              <a:rPr lang="en-US" sz="2800"/>
              <a:t>“The ability of systems, units, or forces to provide data, information, material, and services to, and accept the same from, other systems, units, or forces, and to </a:t>
            </a:r>
            <a:r>
              <a:rPr lang="en-US" sz="2800" b="1"/>
              <a:t>use the data, information, material, and services exchanged to enable them to operate effectively together</a:t>
            </a:r>
            <a:r>
              <a:rPr lang="en-US" sz="2800"/>
              <a:t>.”</a:t>
            </a:r>
            <a:r>
              <a:rPr lang="en-US" sz="2800" b="1" dirty="0">
                <a:solidFill>
                  <a:prstClr val="black"/>
                </a:solidFill>
                <a:latin typeface="Calibri"/>
              </a:rPr>
              <a:t>  -</a:t>
            </a:r>
            <a:r>
              <a:rPr lang="en-US" sz="2800" i="1" dirty="0">
                <a:solidFill>
                  <a:prstClr val="black"/>
                </a:solidFill>
              </a:rPr>
              <a:t>DOD Instruction 8330.01 </a:t>
            </a:r>
            <a:endParaRPr lang="en-US" sz="2800" i="1"/>
          </a:p>
          <a:p>
            <a:endParaRPr lang="en-US"/>
          </a:p>
          <a:p>
            <a:pPr marL="0" indent="0" algn="ctr">
              <a:buNone/>
            </a:pPr>
            <a:r>
              <a:rPr lang="en-US" b="1">
                <a:solidFill>
                  <a:srgbClr val="FF0000"/>
                </a:solidFill>
              </a:rPr>
              <a:t>Importantly, this is not semantic interoperability</a:t>
            </a:r>
          </a:p>
          <a:p>
            <a:endParaRPr lang="en-US" sz="2800"/>
          </a:p>
          <a:p>
            <a:endParaRPr lang="en-US" sz="2800" dirty="0"/>
          </a:p>
        </p:txBody>
      </p:sp>
    </p:spTree>
    <p:extLst>
      <p:ext uri="{BB962C8B-B14F-4D97-AF65-F5344CB8AC3E}">
        <p14:creationId xmlns:p14="http://schemas.microsoft.com/office/powerpoint/2010/main" val="2275182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Importance of Standardization </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0747786" cy="4908662"/>
          </a:xfrm>
        </p:spPr>
        <p:txBody>
          <a:bodyPr>
            <a:normAutofit/>
          </a:bodyPr>
          <a:lstStyle/>
          <a:p>
            <a:r>
              <a:rPr lang="en-US" dirty="0">
                <a:cs typeface="Arial" pitchFamily="34" charset="0"/>
              </a:rPr>
              <a:t>Activity interoperability </a:t>
            </a:r>
            <a:br>
              <a:rPr lang="en-US" dirty="0">
                <a:cs typeface="Arial" pitchFamily="34" charset="0"/>
              </a:rPr>
            </a:br>
            <a:r>
              <a:rPr lang="en-US" dirty="0">
                <a:cs typeface="Arial" pitchFamily="34" charset="0"/>
              </a:rPr>
              <a:t>involves </a:t>
            </a:r>
            <a:r>
              <a:rPr lang="en-US" dirty="0">
                <a:solidFill>
                  <a:srgbClr val="FF0000"/>
                </a:solidFill>
                <a:cs typeface="Arial" pitchFamily="34" charset="0"/>
              </a:rPr>
              <a:t>enforceable </a:t>
            </a:r>
            <a:br>
              <a:rPr lang="en-US" dirty="0">
                <a:solidFill>
                  <a:srgbClr val="FF0000"/>
                </a:solidFill>
                <a:cs typeface="Arial" pitchFamily="34" charset="0"/>
              </a:rPr>
            </a:br>
            <a:r>
              <a:rPr lang="en-US" dirty="0">
                <a:solidFill>
                  <a:srgbClr val="FF0000"/>
                </a:solidFill>
                <a:cs typeface="Arial" pitchFamily="34" charset="0"/>
              </a:rPr>
              <a:t>prescriptions internal</a:t>
            </a:r>
            <a:r>
              <a:rPr lang="en-US" dirty="0">
                <a:cs typeface="Arial" pitchFamily="34" charset="0"/>
              </a:rPr>
              <a:t> </a:t>
            </a:r>
            <a:br>
              <a:rPr lang="en-US" dirty="0">
                <a:cs typeface="Arial" pitchFamily="34" charset="0"/>
              </a:rPr>
            </a:br>
            <a:r>
              <a:rPr lang="en-US" dirty="0">
                <a:cs typeface="Arial" pitchFamily="34" charset="0"/>
              </a:rPr>
              <a:t>to and across agencies</a:t>
            </a:r>
          </a:p>
          <a:p>
            <a:endParaRPr lang="en-US" sz="2800" dirty="0">
              <a:cs typeface="Arial" pitchFamily="34" charset="0"/>
            </a:endParaRPr>
          </a:p>
          <a:p>
            <a:r>
              <a:rPr lang="en-US" dirty="0">
                <a:cs typeface="Arial" pitchFamily="34" charset="0"/>
              </a:rPr>
              <a:t>Such as the Army </a:t>
            </a:r>
            <a:br>
              <a:rPr lang="en-US" dirty="0">
                <a:cs typeface="Arial" pitchFamily="34" charset="0"/>
              </a:rPr>
            </a:br>
            <a:r>
              <a:rPr lang="en-US" dirty="0">
                <a:cs typeface="Arial" pitchFamily="34" charset="0"/>
              </a:rPr>
              <a:t>Doctrine Publications, </a:t>
            </a:r>
            <a:br>
              <a:rPr lang="en-US" dirty="0">
                <a:cs typeface="Arial" pitchFamily="34" charset="0"/>
              </a:rPr>
            </a:br>
            <a:r>
              <a:rPr lang="en-US" dirty="0">
                <a:cs typeface="Arial" pitchFamily="34" charset="0"/>
              </a:rPr>
              <a:t>Reference, Field</a:t>
            </a:r>
            <a:br>
              <a:rPr lang="en-US" dirty="0">
                <a:cs typeface="Arial" pitchFamily="34" charset="0"/>
              </a:rPr>
            </a:br>
            <a:r>
              <a:rPr lang="en-US" dirty="0">
                <a:cs typeface="Arial" pitchFamily="34" charset="0"/>
              </a:rPr>
              <a:t>Manuals, and </a:t>
            </a:r>
            <a:br>
              <a:rPr lang="en-US" dirty="0">
                <a:cs typeface="Arial" pitchFamily="34" charset="0"/>
              </a:rPr>
            </a:br>
            <a:r>
              <a:rPr lang="en-US" dirty="0">
                <a:cs typeface="Arial" pitchFamily="34" charset="0"/>
              </a:rPr>
              <a:t>Technique Pubs</a:t>
            </a:r>
            <a:endParaRPr lang="en-US" sz="2800" dirty="0"/>
          </a:p>
          <a:p>
            <a:endParaRPr lang="en-US" altLang="en-US" dirty="0"/>
          </a:p>
          <a:p>
            <a:endParaRPr lang="en-US" sz="2800"/>
          </a:p>
          <a:p>
            <a:endParaRPr lang="en-US" sz="2800" dirty="0"/>
          </a:p>
        </p:txBody>
      </p:sp>
      <p:pic>
        <p:nvPicPr>
          <p:cNvPr id="5" name="Picture 4">
            <a:extLst>
              <a:ext uri="{FF2B5EF4-FFF2-40B4-BE49-F238E27FC236}">
                <a16:creationId xmlns:a16="http://schemas.microsoft.com/office/drawing/2014/main" id="{3EB0CAB4-5067-FFC5-7DA3-D8065B22ACDE}"/>
              </a:ext>
            </a:extLst>
          </p:cNvPr>
          <p:cNvPicPr>
            <a:picLocks noChangeAspect="1"/>
          </p:cNvPicPr>
          <p:nvPr/>
        </p:nvPicPr>
        <p:blipFill rotWithShape="1">
          <a:blip r:embed="rId2"/>
          <a:srcRect t="7032" r="2416" b="12381"/>
          <a:stretch/>
        </p:blipFill>
        <p:spPr>
          <a:xfrm>
            <a:off x="4526592" y="1825625"/>
            <a:ext cx="7529138" cy="4663272"/>
          </a:xfrm>
          <a:prstGeom prst="rect">
            <a:avLst/>
          </a:prstGeom>
          <a:ln>
            <a:solidFill>
              <a:schemeClr val="bg2">
                <a:lumMod val="50000"/>
              </a:schemeClr>
            </a:solidFill>
          </a:ln>
        </p:spPr>
      </p:pic>
    </p:spTree>
    <p:extLst>
      <p:ext uri="{BB962C8B-B14F-4D97-AF65-F5344CB8AC3E}">
        <p14:creationId xmlns:p14="http://schemas.microsoft.com/office/powerpoint/2010/main" val="325223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Importance of Standardization </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0747786" cy="4908662"/>
          </a:xfrm>
        </p:spPr>
        <p:txBody>
          <a:bodyPr>
            <a:normAutofit/>
          </a:bodyPr>
          <a:lstStyle/>
          <a:p>
            <a:r>
              <a:rPr lang="en-US" dirty="0">
                <a:cs typeface="Arial" pitchFamily="34" charset="0"/>
              </a:rPr>
              <a:t>Activity interoperability </a:t>
            </a:r>
            <a:br>
              <a:rPr lang="en-US" dirty="0">
                <a:cs typeface="Arial" pitchFamily="34" charset="0"/>
              </a:rPr>
            </a:br>
            <a:r>
              <a:rPr lang="en-US" dirty="0">
                <a:cs typeface="Arial" pitchFamily="34" charset="0"/>
              </a:rPr>
              <a:t>involves enforceable </a:t>
            </a:r>
            <a:br>
              <a:rPr lang="en-US" dirty="0">
                <a:cs typeface="Arial" pitchFamily="34" charset="0"/>
              </a:rPr>
            </a:br>
            <a:r>
              <a:rPr lang="en-US" dirty="0">
                <a:cs typeface="Arial" pitchFamily="34" charset="0"/>
              </a:rPr>
              <a:t>prescriptions internal </a:t>
            </a:r>
            <a:br>
              <a:rPr lang="en-US" dirty="0">
                <a:cs typeface="Arial" pitchFamily="34" charset="0"/>
              </a:rPr>
            </a:br>
            <a:r>
              <a:rPr lang="en-US" dirty="0">
                <a:cs typeface="Arial" pitchFamily="34" charset="0"/>
              </a:rPr>
              <a:t>to and </a:t>
            </a:r>
            <a:r>
              <a:rPr lang="en-US" dirty="0">
                <a:solidFill>
                  <a:srgbClr val="FF0000"/>
                </a:solidFill>
                <a:cs typeface="Arial" pitchFamily="34" charset="0"/>
              </a:rPr>
              <a:t>across agencies</a:t>
            </a:r>
          </a:p>
          <a:p>
            <a:endParaRPr lang="en-US" sz="2800" dirty="0">
              <a:cs typeface="Arial" pitchFamily="34" charset="0"/>
            </a:endParaRPr>
          </a:p>
          <a:p>
            <a:pPr>
              <a:lnSpc>
                <a:spcPct val="100000"/>
              </a:lnSpc>
              <a:spcBef>
                <a:spcPts val="0"/>
              </a:spcBef>
              <a:defRPr/>
            </a:pPr>
            <a:r>
              <a:rPr lang="en-US" dirty="0">
                <a:solidFill>
                  <a:prstClr val="black"/>
                </a:solidFill>
              </a:rPr>
              <a:t>“G</a:t>
            </a:r>
            <a:r>
              <a:rPr kumimoji="0" lang="en-US" b="0" i="0" u="none" strike="noStrike" kern="1200" cap="none" spc="0" normalizeH="0" baseline="0" noProof="0" dirty="0">
                <a:ln>
                  <a:noFill/>
                </a:ln>
                <a:solidFill>
                  <a:prstClr val="black"/>
                </a:solidFill>
                <a:effectLst/>
                <a:uLnTx/>
                <a:uFillTx/>
              </a:rPr>
              <a:t>overns the analytical process used by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joint intelligence organizations to produce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intelligence estimates and other intelligence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products in support of the joint force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commander’s decision-making process.”</a:t>
            </a:r>
            <a:endParaRPr lang="en-US" altLang="en-US" dirty="0"/>
          </a:p>
          <a:p>
            <a:endParaRPr lang="en-US" altLang="en-US" dirty="0"/>
          </a:p>
          <a:p>
            <a:endParaRPr lang="en-US" sz="2800"/>
          </a:p>
          <a:p>
            <a:endParaRPr lang="en-US" sz="2800" dirty="0"/>
          </a:p>
        </p:txBody>
      </p:sp>
      <p:pic>
        <p:nvPicPr>
          <p:cNvPr id="4" name="Picture 3">
            <a:extLst>
              <a:ext uri="{FF2B5EF4-FFF2-40B4-BE49-F238E27FC236}">
                <a16:creationId xmlns:a16="http://schemas.microsoft.com/office/drawing/2014/main" id="{18AA822F-C8A5-498A-7B2E-53C391952181}"/>
              </a:ext>
            </a:extLst>
          </p:cNvPr>
          <p:cNvPicPr>
            <a:picLocks noChangeAspect="1"/>
          </p:cNvPicPr>
          <p:nvPr/>
        </p:nvPicPr>
        <p:blipFill>
          <a:blip r:embed="rId2"/>
          <a:stretch>
            <a:fillRect/>
          </a:stretch>
        </p:blipFill>
        <p:spPr>
          <a:xfrm>
            <a:off x="8024522" y="2073051"/>
            <a:ext cx="3059438" cy="3838912"/>
          </a:xfrm>
          <a:prstGeom prst="rect">
            <a:avLst/>
          </a:prstGeom>
        </p:spPr>
      </p:pic>
    </p:spTree>
    <p:extLst>
      <p:ext uri="{BB962C8B-B14F-4D97-AF65-F5344CB8AC3E}">
        <p14:creationId xmlns:p14="http://schemas.microsoft.com/office/powerpoint/2010/main" val="133420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E0E7-3CB0-96F2-8F7B-8267215D99B6}"/>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E17F756-29DE-7EB4-05E7-A7EC21C23A34}"/>
              </a:ext>
            </a:extLst>
          </p:cNvPr>
          <p:cNvSpPr>
            <a:spLocks noGrp="1"/>
          </p:cNvSpPr>
          <p:nvPr>
            <p:ph idx="1"/>
          </p:nvPr>
        </p:nvSpPr>
        <p:spPr/>
        <p:txBody>
          <a:bodyPr/>
          <a:lstStyle/>
          <a:p>
            <a:r>
              <a:rPr lang="en-US">
                <a:solidFill>
                  <a:srgbClr val="FF0000"/>
                </a:solidFill>
              </a:rPr>
              <a:t>Modern Warfare</a:t>
            </a:r>
          </a:p>
          <a:p>
            <a:endParaRPr lang="en-US"/>
          </a:p>
          <a:p>
            <a:r>
              <a:rPr lang="en-US"/>
              <a:t>Coordination by Standardization</a:t>
            </a:r>
          </a:p>
          <a:p>
            <a:endParaRPr lang="en-US"/>
          </a:p>
          <a:p>
            <a:r>
              <a:rPr lang="en-US"/>
              <a:t>Coordination by Ontologies as Standardization</a:t>
            </a:r>
          </a:p>
        </p:txBody>
      </p:sp>
    </p:spTree>
    <p:extLst>
      <p:ext uri="{BB962C8B-B14F-4D97-AF65-F5344CB8AC3E}">
        <p14:creationId xmlns:p14="http://schemas.microsoft.com/office/powerpoint/2010/main" val="32259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9699A-37DB-8355-5298-235315AE17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7" t="3330" r="1162" b="16321"/>
          <a:stretch/>
        </p:blipFill>
        <p:spPr>
          <a:xfrm>
            <a:off x="0" y="0"/>
            <a:ext cx="12191999" cy="6858000"/>
          </a:xfrm>
          <a:prstGeom prst="rect">
            <a:avLst/>
          </a:prstGeom>
        </p:spPr>
      </p:pic>
    </p:spTree>
    <p:extLst>
      <p:ext uri="{BB962C8B-B14F-4D97-AF65-F5344CB8AC3E}">
        <p14:creationId xmlns:p14="http://schemas.microsoft.com/office/powerpoint/2010/main" val="2767330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9699A-37DB-8355-5298-235315AE17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7" t="3330" r="1162" b="16321"/>
          <a:stretch/>
        </p:blipFill>
        <p:spPr>
          <a:xfrm>
            <a:off x="0" y="0"/>
            <a:ext cx="12191999" cy="6858000"/>
          </a:xfrm>
          <a:prstGeom prst="rect">
            <a:avLst/>
          </a:prstGeom>
        </p:spPr>
      </p:pic>
      <p:sp>
        <p:nvSpPr>
          <p:cNvPr id="2" name="Oval 1">
            <a:extLst>
              <a:ext uri="{FF2B5EF4-FFF2-40B4-BE49-F238E27FC236}">
                <a16:creationId xmlns:a16="http://schemas.microsoft.com/office/drawing/2014/main" id="{00ED792A-2C76-8B83-4A4F-3DC8C96C68A6}"/>
              </a:ext>
            </a:extLst>
          </p:cNvPr>
          <p:cNvSpPr/>
          <p:nvPr/>
        </p:nvSpPr>
        <p:spPr>
          <a:xfrm>
            <a:off x="1957893" y="1054249"/>
            <a:ext cx="1075764" cy="53788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613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Joint Publication Doctrine</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pPr lvl="0"/>
            <a:r>
              <a:rPr lang="en-US"/>
              <a:t>Provides authoritative body of consistent </a:t>
            </a:r>
            <a:br>
              <a:rPr lang="en-US"/>
            </a:br>
            <a:r>
              <a:rPr lang="en-US"/>
              <a:t>statements on:</a:t>
            </a:r>
            <a:endParaRPr lang="en-US" sz="2800"/>
          </a:p>
          <a:p>
            <a:pPr lvl="1"/>
            <a:r>
              <a:rPr lang="en-US"/>
              <a:t>How military forces conduct joint operations </a:t>
            </a:r>
            <a:endParaRPr lang="en-US" sz="2400"/>
          </a:p>
          <a:p>
            <a:pPr lvl="1"/>
            <a:r>
              <a:rPr lang="en-US"/>
              <a:t>How military plans are to be constructed</a:t>
            </a:r>
            <a:endParaRPr lang="en-US" sz="2400"/>
          </a:p>
          <a:p>
            <a:pPr lvl="0"/>
            <a:endParaRPr lang="en-US"/>
          </a:p>
          <a:p>
            <a:pPr lvl="0"/>
            <a:r>
              <a:rPr lang="en-US"/>
              <a:t>As well as a common lexicon:</a:t>
            </a:r>
          </a:p>
          <a:p>
            <a:pPr lvl="1"/>
            <a:r>
              <a:rPr lang="en-US"/>
              <a:t>Which must be used by military planners and </a:t>
            </a:r>
            <a:br>
              <a:rPr lang="en-US"/>
            </a:br>
            <a:r>
              <a:rPr lang="en-US"/>
              <a:t>leaders</a:t>
            </a:r>
            <a:endParaRPr lang="en-US" sz="2000"/>
          </a:p>
          <a:p>
            <a:pPr lvl="1"/>
            <a:r>
              <a:rPr lang="en-US"/>
              <a:t>Which will be what those charged with execution </a:t>
            </a:r>
            <a:br>
              <a:rPr lang="en-US"/>
            </a:br>
            <a:r>
              <a:rPr lang="en-US"/>
              <a:t>of military plans will anticipate and understand</a:t>
            </a:r>
          </a:p>
          <a:p>
            <a:pPr marL="0" indent="0">
              <a:buNone/>
            </a:pPr>
            <a:endParaRPr lang="en-US"/>
          </a:p>
          <a:p>
            <a:endParaRPr lang="en-US" sz="2800" i="1"/>
          </a:p>
          <a:p>
            <a:endParaRPr lang="en-US" sz="2800" dirty="0"/>
          </a:p>
        </p:txBody>
      </p:sp>
      <p:pic>
        <p:nvPicPr>
          <p:cNvPr id="4" name="Picture 3">
            <a:extLst>
              <a:ext uri="{FF2B5EF4-FFF2-40B4-BE49-F238E27FC236}">
                <a16:creationId xmlns:a16="http://schemas.microsoft.com/office/drawing/2014/main" id="{BB1A2E14-AE2E-342F-DF2E-383E87F5E8D0}"/>
              </a:ext>
            </a:extLst>
          </p:cNvPr>
          <p:cNvPicPr>
            <a:picLocks noChangeAspect="1"/>
          </p:cNvPicPr>
          <p:nvPr/>
        </p:nvPicPr>
        <p:blipFill>
          <a:blip r:embed="rId2"/>
          <a:stretch>
            <a:fillRect/>
          </a:stretch>
        </p:blipFill>
        <p:spPr>
          <a:xfrm>
            <a:off x="7731500" y="1188588"/>
            <a:ext cx="4091153" cy="5296759"/>
          </a:xfrm>
          <a:prstGeom prst="rect">
            <a:avLst/>
          </a:prstGeom>
        </p:spPr>
      </p:pic>
    </p:spTree>
    <p:extLst>
      <p:ext uri="{BB962C8B-B14F-4D97-AF65-F5344CB8AC3E}">
        <p14:creationId xmlns:p14="http://schemas.microsoft.com/office/powerpoint/2010/main" val="393179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Joint Publication Doctrine</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4"/>
            <a:ext cx="11242638" cy="5032375"/>
          </a:xfrm>
        </p:spPr>
        <p:txBody>
          <a:bodyPr>
            <a:normAutofit/>
          </a:bodyPr>
          <a:lstStyle/>
          <a:p>
            <a:pPr lvl="0"/>
            <a:r>
              <a:rPr lang="en-US"/>
              <a:t>Provides authoritative body of </a:t>
            </a:r>
            <a:r>
              <a:rPr lang="en-US" strike="sngStrike"/>
              <a:t>consistent</a:t>
            </a:r>
            <a:r>
              <a:rPr lang="en-US"/>
              <a:t> </a:t>
            </a:r>
            <a:br>
              <a:rPr lang="en-US"/>
            </a:br>
            <a:r>
              <a:rPr lang="en-US"/>
              <a:t>statements on:</a:t>
            </a:r>
            <a:endParaRPr lang="en-US" sz="2800"/>
          </a:p>
          <a:p>
            <a:pPr lvl="1"/>
            <a:r>
              <a:rPr lang="en-US"/>
              <a:t>How military forces conduct joint operations </a:t>
            </a:r>
            <a:endParaRPr lang="en-US" sz="2400"/>
          </a:p>
          <a:p>
            <a:pPr lvl="1"/>
            <a:r>
              <a:rPr lang="en-US"/>
              <a:t>How military plans are to be constructed</a:t>
            </a:r>
            <a:endParaRPr lang="en-US" sz="2400"/>
          </a:p>
          <a:p>
            <a:pPr lvl="0"/>
            <a:endParaRPr lang="en-US"/>
          </a:p>
          <a:p>
            <a:pPr lvl="0"/>
            <a:r>
              <a:rPr lang="en-US"/>
              <a:t>As well as a common lexicon:</a:t>
            </a:r>
          </a:p>
          <a:p>
            <a:pPr lvl="1"/>
            <a:r>
              <a:rPr lang="en-US"/>
              <a:t>Which must be used by military planners and </a:t>
            </a:r>
            <a:br>
              <a:rPr lang="en-US"/>
            </a:br>
            <a:r>
              <a:rPr lang="en-US"/>
              <a:t>leaders</a:t>
            </a:r>
            <a:endParaRPr lang="en-US" sz="2000"/>
          </a:p>
          <a:p>
            <a:pPr lvl="1"/>
            <a:r>
              <a:rPr lang="en-US"/>
              <a:t>Which will be what those charged with execution </a:t>
            </a:r>
            <a:br>
              <a:rPr lang="en-US"/>
            </a:br>
            <a:r>
              <a:rPr lang="en-US"/>
              <a:t>of military plans will anticipate and understand</a:t>
            </a:r>
          </a:p>
          <a:p>
            <a:pPr lvl="1"/>
            <a:r>
              <a:rPr lang="en-US" i="1"/>
              <a:t>...for humans...</a:t>
            </a:r>
          </a:p>
          <a:p>
            <a:endParaRPr lang="en-US" sz="2800" dirty="0"/>
          </a:p>
        </p:txBody>
      </p:sp>
      <p:pic>
        <p:nvPicPr>
          <p:cNvPr id="5" name="Picture 4">
            <a:extLst>
              <a:ext uri="{FF2B5EF4-FFF2-40B4-BE49-F238E27FC236}">
                <a16:creationId xmlns:a16="http://schemas.microsoft.com/office/drawing/2014/main" id="{5F4681CC-B08B-A777-9285-88DB7CA3977A}"/>
              </a:ext>
            </a:extLst>
          </p:cNvPr>
          <p:cNvPicPr>
            <a:picLocks noChangeAspect="1"/>
          </p:cNvPicPr>
          <p:nvPr/>
        </p:nvPicPr>
        <p:blipFill>
          <a:blip r:embed="rId2"/>
          <a:stretch>
            <a:fillRect/>
          </a:stretch>
        </p:blipFill>
        <p:spPr>
          <a:xfrm>
            <a:off x="7731500" y="1188588"/>
            <a:ext cx="4091153" cy="5296759"/>
          </a:xfrm>
          <a:prstGeom prst="rect">
            <a:avLst/>
          </a:prstGeom>
        </p:spPr>
      </p:pic>
      <p:sp>
        <p:nvSpPr>
          <p:cNvPr id="4" name="TextBox 3">
            <a:extLst>
              <a:ext uri="{FF2B5EF4-FFF2-40B4-BE49-F238E27FC236}">
                <a16:creationId xmlns:a16="http://schemas.microsoft.com/office/drawing/2014/main" id="{7E8C2C58-FEDE-A230-6695-6DA01EFCEA51}"/>
              </a:ext>
            </a:extLst>
          </p:cNvPr>
          <p:cNvSpPr txBox="1"/>
          <p:nvPr/>
        </p:nvSpPr>
        <p:spPr>
          <a:xfrm>
            <a:off x="3768435" y="1429078"/>
            <a:ext cx="38545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not necessarily coherent</a:t>
            </a:r>
          </a:p>
        </p:txBody>
      </p:sp>
    </p:spTree>
    <p:extLst>
      <p:ext uri="{BB962C8B-B14F-4D97-AF65-F5344CB8AC3E}">
        <p14:creationId xmlns:p14="http://schemas.microsoft.com/office/powerpoint/2010/main" val="125715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4858639"/>
          </a:xfrm>
        </p:spPr>
        <p:txBody>
          <a:bodyPr>
            <a:normAutofit/>
          </a:bodyPr>
          <a:lstStyle/>
          <a:p>
            <a:r>
              <a:rPr lang="en-US" i="1"/>
              <a:t>Intelligence</a:t>
            </a:r>
            <a:r>
              <a:rPr lang="en-US"/>
              <a:t> =</a:t>
            </a:r>
            <a:r>
              <a:rPr lang="en-US" baseline="-25000"/>
              <a:t>def</a:t>
            </a:r>
            <a:r>
              <a:rPr lang="en-US"/>
              <a:t> The product resulting from the collection, processing, integration, evaluation, analysis, and interpretation of available information concerning foreign nations, hostile or </a:t>
            </a:r>
            <a:br>
              <a:rPr lang="en-US"/>
            </a:br>
            <a:r>
              <a:rPr lang="en-US"/>
              <a:t>potentially hostile forces or elements, or areas of </a:t>
            </a:r>
            <a:br>
              <a:rPr lang="en-US"/>
            </a:br>
            <a:r>
              <a:rPr lang="en-US"/>
              <a:t>actual or potential operations, as well as the activities </a:t>
            </a:r>
            <a:br>
              <a:rPr lang="en-US"/>
            </a:br>
            <a:r>
              <a:rPr lang="en-US"/>
              <a:t>that result in the product and the organizations </a:t>
            </a:r>
            <a:br>
              <a:rPr lang="en-US"/>
            </a:br>
            <a:r>
              <a:rPr lang="en-US"/>
              <a:t>engaged in such activities. </a:t>
            </a:r>
          </a:p>
          <a:p>
            <a:endParaRPr lang="en-US" i="1"/>
          </a:p>
          <a:p>
            <a:r>
              <a:rPr lang="en-US" i="1"/>
              <a:t>Joint Intelligence </a:t>
            </a:r>
            <a:r>
              <a:rPr lang="en-US"/>
              <a:t>=</a:t>
            </a:r>
            <a:r>
              <a:rPr lang="en-US" baseline="-25000"/>
              <a:t>def </a:t>
            </a:r>
            <a:r>
              <a:rPr lang="en-US"/>
              <a:t>Intelligence produced by </a:t>
            </a:r>
            <a:br>
              <a:rPr lang="en-US"/>
            </a:br>
            <a:r>
              <a:rPr lang="en-US"/>
              <a:t>elements of more than one service of the </a:t>
            </a:r>
            <a:br>
              <a:rPr lang="en-US"/>
            </a:br>
            <a:r>
              <a:rPr lang="en-US"/>
              <a:t>same nation</a:t>
            </a:r>
            <a:r>
              <a:rPr lang="en-US" i="1"/>
              <a:t>. </a:t>
            </a:r>
          </a:p>
          <a:p>
            <a:endParaRPr lang="en-US" i="1"/>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965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5032376"/>
          </a:xfrm>
        </p:spPr>
        <p:txBody>
          <a:bodyPr>
            <a:normAutofit/>
          </a:bodyPr>
          <a:lstStyle/>
          <a:p>
            <a:r>
              <a:rPr lang="en-US" i="1"/>
              <a:t>Intelligence</a:t>
            </a:r>
            <a:r>
              <a:rPr lang="en-US"/>
              <a:t> =</a:t>
            </a:r>
            <a:r>
              <a:rPr lang="en-US" baseline="-25000"/>
              <a:t>def</a:t>
            </a:r>
            <a:r>
              <a:rPr lang="en-US"/>
              <a:t> The product resulting from the collection, processing, integration, evaluation, analysis, and interpretation of </a:t>
            </a:r>
            <a:r>
              <a:rPr lang="en-US">
                <a:solidFill>
                  <a:srgbClr val="FF0000"/>
                </a:solidFill>
              </a:rPr>
              <a:t>available information</a:t>
            </a:r>
            <a:r>
              <a:rPr lang="en-US"/>
              <a:t> concerning foreign nations, hostile or </a:t>
            </a:r>
            <a:br>
              <a:rPr lang="en-US"/>
            </a:br>
            <a:r>
              <a:rPr lang="en-US"/>
              <a:t>potentially hostile forces or elements, or areas of </a:t>
            </a:r>
            <a:br>
              <a:rPr lang="en-US"/>
            </a:br>
            <a:r>
              <a:rPr lang="en-US"/>
              <a:t>actual or potential operations, as well as the activities </a:t>
            </a:r>
            <a:br>
              <a:rPr lang="en-US"/>
            </a:br>
            <a:r>
              <a:rPr lang="en-US"/>
              <a:t>that result in the product and the organizations </a:t>
            </a:r>
            <a:br>
              <a:rPr lang="en-US"/>
            </a:br>
            <a:r>
              <a:rPr lang="en-US"/>
              <a:t>engaged in such activities. </a:t>
            </a:r>
          </a:p>
          <a:p>
            <a:endParaRPr lang="en-US" i="1"/>
          </a:p>
          <a:p>
            <a:r>
              <a:rPr lang="en-US"/>
              <a:t>Counterexamples: </a:t>
            </a:r>
          </a:p>
          <a:p>
            <a:pPr lvl="1"/>
            <a:r>
              <a:rPr lang="en-US">
                <a:solidFill>
                  <a:srgbClr val="FF0000"/>
                </a:solidFill>
              </a:rPr>
              <a:t>Redundant if ‘available’ means ‘accessible by investigation’</a:t>
            </a:r>
          </a:p>
          <a:p>
            <a:pPr lvl="1"/>
            <a:r>
              <a:rPr lang="en-US">
                <a:solidFill>
                  <a:srgbClr val="FF0000"/>
                </a:solidFill>
              </a:rPr>
              <a:t>Overlooks acquisition if ‘available’ means ‘pre-existing’</a:t>
            </a:r>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638076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4858639"/>
          </a:xfrm>
        </p:spPr>
        <p:txBody>
          <a:bodyPr>
            <a:normAutofit/>
          </a:bodyPr>
          <a:lstStyle/>
          <a:p>
            <a:r>
              <a:rPr lang="en-US" i="1"/>
              <a:t>Intelligence</a:t>
            </a:r>
            <a:r>
              <a:rPr lang="en-US"/>
              <a:t> =</a:t>
            </a:r>
            <a:r>
              <a:rPr lang="en-US" baseline="-25000"/>
              <a:t>def</a:t>
            </a:r>
            <a:r>
              <a:rPr lang="en-US"/>
              <a:t> The product resulting from the collection, processing, integration, evaluation, analysis, and interpretation of available information concerning </a:t>
            </a:r>
            <a:r>
              <a:rPr lang="en-US">
                <a:solidFill>
                  <a:srgbClr val="FF0000"/>
                </a:solidFill>
              </a:rPr>
              <a:t>foreign nations, hostile or </a:t>
            </a:r>
            <a:br>
              <a:rPr lang="en-US">
                <a:solidFill>
                  <a:srgbClr val="FF0000"/>
                </a:solidFill>
              </a:rPr>
            </a:br>
            <a:r>
              <a:rPr lang="en-US">
                <a:solidFill>
                  <a:srgbClr val="FF0000"/>
                </a:solidFill>
              </a:rPr>
              <a:t>potentially hostile forces or elements</a:t>
            </a:r>
            <a:r>
              <a:rPr lang="en-US"/>
              <a:t>, </a:t>
            </a:r>
            <a:r>
              <a:rPr lang="en-US">
                <a:solidFill>
                  <a:srgbClr val="FF0000"/>
                </a:solidFill>
              </a:rPr>
              <a:t>or areas of </a:t>
            </a:r>
            <a:br>
              <a:rPr lang="en-US">
                <a:solidFill>
                  <a:srgbClr val="FF0000"/>
                </a:solidFill>
              </a:rPr>
            </a:br>
            <a:r>
              <a:rPr lang="en-US">
                <a:solidFill>
                  <a:srgbClr val="FF0000"/>
                </a:solidFill>
              </a:rPr>
              <a:t>actual or potential operations</a:t>
            </a:r>
            <a:r>
              <a:rPr lang="en-US"/>
              <a:t>, as well as the activities </a:t>
            </a:r>
            <a:br>
              <a:rPr lang="en-US"/>
            </a:br>
            <a:r>
              <a:rPr lang="en-US"/>
              <a:t>that result in the product and the organizations </a:t>
            </a:r>
            <a:br>
              <a:rPr lang="en-US"/>
            </a:br>
            <a:r>
              <a:rPr lang="en-US"/>
              <a:t>engaged in such activities. </a:t>
            </a:r>
          </a:p>
          <a:p>
            <a:endParaRPr lang="en-US" i="1"/>
          </a:p>
          <a:p>
            <a:r>
              <a:rPr lang="en-US"/>
              <a:t>Counterexamples: </a:t>
            </a:r>
          </a:p>
          <a:p>
            <a:pPr lvl="1"/>
            <a:r>
              <a:rPr lang="en-US">
                <a:solidFill>
                  <a:srgbClr val="FF0000"/>
                </a:solidFill>
              </a:rPr>
              <a:t>Police gather intelligence on domestic criminal activity</a:t>
            </a:r>
          </a:p>
          <a:p>
            <a:pPr lvl="1"/>
            <a:r>
              <a:rPr lang="en-US">
                <a:solidFill>
                  <a:srgbClr val="FF0000"/>
                </a:solidFill>
              </a:rPr>
              <a:t>Companies gather intelligence prior to merger</a:t>
            </a:r>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1879633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4858639"/>
          </a:xfrm>
        </p:spPr>
        <p:txBody>
          <a:bodyPr>
            <a:normAutofit/>
          </a:bodyPr>
          <a:lstStyle/>
          <a:p>
            <a:r>
              <a:rPr lang="en-US" i="1"/>
              <a:t>Intelligence</a:t>
            </a:r>
            <a:r>
              <a:rPr lang="en-US"/>
              <a:t> =</a:t>
            </a:r>
            <a:r>
              <a:rPr lang="en-US" baseline="-25000"/>
              <a:t>def</a:t>
            </a:r>
            <a:r>
              <a:rPr lang="en-US"/>
              <a:t> The product resulting from the collection, processing, integration, evaluation, analysis, and interpretation of available information concerning foreign nations, hostile or </a:t>
            </a:r>
            <a:br>
              <a:rPr lang="en-US"/>
            </a:br>
            <a:r>
              <a:rPr lang="en-US"/>
              <a:t>potentially hostile forces or elements, or areas of </a:t>
            </a:r>
            <a:br>
              <a:rPr lang="en-US"/>
            </a:br>
            <a:r>
              <a:rPr lang="en-US"/>
              <a:t>actual or potential operations, as well as </a:t>
            </a:r>
            <a:r>
              <a:rPr lang="en-US">
                <a:solidFill>
                  <a:srgbClr val="FF0000"/>
                </a:solidFill>
              </a:rPr>
              <a:t>the activities </a:t>
            </a:r>
            <a:br>
              <a:rPr lang="en-US">
                <a:solidFill>
                  <a:srgbClr val="FF0000"/>
                </a:solidFill>
              </a:rPr>
            </a:br>
            <a:r>
              <a:rPr lang="en-US">
                <a:solidFill>
                  <a:srgbClr val="FF0000"/>
                </a:solidFill>
              </a:rPr>
              <a:t>that result in the product </a:t>
            </a:r>
            <a:r>
              <a:rPr lang="en-US"/>
              <a:t>and</a:t>
            </a:r>
            <a:r>
              <a:rPr lang="en-US">
                <a:solidFill>
                  <a:srgbClr val="FF0000"/>
                </a:solidFill>
              </a:rPr>
              <a:t> </a:t>
            </a:r>
            <a:r>
              <a:rPr lang="en-US"/>
              <a:t>the organizations </a:t>
            </a:r>
            <a:br>
              <a:rPr lang="en-US"/>
            </a:br>
            <a:r>
              <a:rPr lang="en-US"/>
              <a:t>engaged in such activities. </a:t>
            </a:r>
          </a:p>
          <a:p>
            <a:endParaRPr lang="en-US" i="1"/>
          </a:p>
          <a:p>
            <a:r>
              <a:rPr lang="en-US"/>
              <a:t>Counterexamples: </a:t>
            </a:r>
          </a:p>
          <a:p>
            <a:pPr lvl="1"/>
            <a:r>
              <a:rPr lang="en-US">
                <a:solidFill>
                  <a:srgbClr val="FF0000"/>
                </a:solidFill>
              </a:rPr>
              <a:t>Intelligence ≠ Intelligence Gathering Activity</a:t>
            </a:r>
          </a:p>
          <a:p>
            <a:pPr lvl="1"/>
            <a:r>
              <a:rPr lang="en-US">
                <a:solidFill>
                  <a:srgbClr val="FF0000"/>
                </a:solidFill>
              </a:rPr>
              <a:t>Agents getting proper sleep shouldn’t count as intelligence</a:t>
            </a:r>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698692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4858639"/>
          </a:xfrm>
        </p:spPr>
        <p:txBody>
          <a:bodyPr>
            <a:normAutofit/>
          </a:bodyPr>
          <a:lstStyle/>
          <a:p>
            <a:r>
              <a:rPr lang="en-US" i="1"/>
              <a:t>Intelligence</a:t>
            </a:r>
            <a:r>
              <a:rPr lang="en-US"/>
              <a:t> =</a:t>
            </a:r>
            <a:r>
              <a:rPr lang="en-US" baseline="-25000"/>
              <a:t>def</a:t>
            </a:r>
            <a:r>
              <a:rPr lang="en-US"/>
              <a:t> The product resulting from the collection, processing, integration, evaluation, analysis, and interpretation of available information concerning foreign nations, hostile or </a:t>
            </a:r>
            <a:br>
              <a:rPr lang="en-US"/>
            </a:br>
            <a:r>
              <a:rPr lang="en-US"/>
              <a:t>potentially hostile forces or elements, or areas of </a:t>
            </a:r>
            <a:br>
              <a:rPr lang="en-US"/>
            </a:br>
            <a:r>
              <a:rPr lang="en-US"/>
              <a:t>actual or potential operations, as well as the activities </a:t>
            </a:r>
            <a:br>
              <a:rPr lang="en-US"/>
            </a:br>
            <a:r>
              <a:rPr lang="en-US"/>
              <a:t>that result in the product</a:t>
            </a:r>
            <a:r>
              <a:rPr lang="en-US">
                <a:solidFill>
                  <a:srgbClr val="FF0000"/>
                </a:solidFill>
              </a:rPr>
              <a:t> </a:t>
            </a:r>
            <a:r>
              <a:rPr lang="en-US"/>
              <a:t>and</a:t>
            </a:r>
            <a:r>
              <a:rPr lang="en-US">
                <a:solidFill>
                  <a:srgbClr val="FF0000"/>
                </a:solidFill>
              </a:rPr>
              <a:t> the organizations </a:t>
            </a:r>
            <a:br>
              <a:rPr lang="en-US">
                <a:solidFill>
                  <a:srgbClr val="FF0000"/>
                </a:solidFill>
              </a:rPr>
            </a:br>
            <a:r>
              <a:rPr lang="en-US">
                <a:solidFill>
                  <a:srgbClr val="FF0000"/>
                </a:solidFill>
              </a:rPr>
              <a:t>engaged in such activities. </a:t>
            </a:r>
          </a:p>
          <a:p>
            <a:endParaRPr lang="en-US" i="1"/>
          </a:p>
          <a:p>
            <a:r>
              <a:rPr lang="en-US"/>
              <a:t>Counterexamples: </a:t>
            </a:r>
          </a:p>
          <a:p>
            <a:pPr lvl="1"/>
            <a:r>
              <a:rPr lang="en-US">
                <a:solidFill>
                  <a:srgbClr val="FF0000"/>
                </a:solidFill>
              </a:rPr>
              <a:t>The CIA itself is not intelligence; it gathers intelligence</a:t>
            </a:r>
          </a:p>
          <a:p>
            <a:pPr lvl="1"/>
            <a:r>
              <a:rPr lang="en-US">
                <a:solidFill>
                  <a:srgbClr val="FF0000"/>
                </a:solidFill>
              </a:rPr>
              <a:t>DIA’s HR department doesn’t gather intelligence</a:t>
            </a:r>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1921939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Joint Publications</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5"/>
            <a:ext cx="11242638" cy="4908662"/>
          </a:xfrm>
        </p:spPr>
        <p:txBody>
          <a:bodyPr>
            <a:normAutofit/>
          </a:bodyPr>
          <a:lstStyle/>
          <a:p>
            <a:r>
              <a:rPr lang="en-US" b="1" dirty="0">
                <a:solidFill>
                  <a:schemeClr val="accent6"/>
                </a:solidFill>
                <a:cs typeface="Arial" pitchFamily="34" charset="0"/>
              </a:rPr>
              <a:t>Activity interoperability involves enforceable prescriptions</a:t>
            </a:r>
          </a:p>
          <a:p>
            <a:pPr marL="0" indent="0">
              <a:buNone/>
            </a:pPr>
            <a:endParaRPr lang="en-US" sz="2800" dirty="0"/>
          </a:p>
          <a:p>
            <a:r>
              <a:rPr lang="en-US" sz="2800"/>
              <a:t>Prediction requires:</a:t>
            </a:r>
          </a:p>
          <a:p>
            <a:pPr lvl="1"/>
            <a:r>
              <a:rPr lang="en-US" dirty="0"/>
              <a:t>Real-time </a:t>
            </a:r>
            <a:r>
              <a:rPr lang="en-US"/>
              <a:t>information sharing and revising</a:t>
            </a:r>
            <a:endParaRPr lang="en-US" dirty="0"/>
          </a:p>
          <a:p>
            <a:pPr lvl="1"/>
            <a:r>
              <a:rPr lang="en-US" dirty="0"/>
              <a:t>C</a:t>
            </a:r>
            <a:r>
              <a:rPr lang="en-US" sz="2400" dirty="0"/>
              <a:t>ommon operational perspective </a:t>
            </a:r>
          </a:p>
          <a:p>
            <a:pPr lvl="1"/>
            <a:r>
              <a:rPr lang="en-US" dirty="0">
                <a:solidFill>
                  <a:srgbClr val="FF0000"/>
                </a:solidFill>
              </a:rPr>
              <a:t>I</a:t>
            </a:r>
            <a:r>
              <a:rPr lang="en-US" sz="2400" dirty="0">
                <a:solidFill>
                  <a:srgbClr val="FF0000"/>
                </a:solidFill>
              </a:rPr>
              <a:t>nteroperability across activities</a:t>
            </a:r>
          </a:p>
          <a:p>
            <a:pPr lvl="1" eaLnBrk="1" hangingPunct="1"/>
            <a:endParaRPr lang="en-US" sz="2400" dirty="0"/>
          </a:p>
          <a:p>
            <a:r>
              <a:rPr lang="en-US" dirty="0"/>
              <a:t>Which will require: </a:t>
            </a:r>
          </a:p>
          <a:p>
            <a:pPr lvl="1"/>
            <a:r>
              <a:rPr lang="en-US" sz="2400" dirty="0"/>
              <a:t>New information support strategies </a:t>
            </a:r>
          </a:p>
          <a:p>
            <a:pPr lvl="1"/>
            <a:r>
              <a:rPr lang="en-US" sz="2400" dirty="0"/>
              <a:t>Semantic interoperability across data</a:t>
            </a:r>
          </a:p>
          <a:p>
            <a:pPr lvl="1"/>
            <a:r>
              <a:rPr lang="en-US" dirty="0"/>
              <a:t>N</a:t>
            </a:r>
            <a:r>
              <a:rPr lang="en-US" sz="2400" dirty="0"/>
              <a:t>ew governance and training for both humans and machines </a:t>
            </a:r>
          </a:p>
        </p:txBody>
      </p:sp>
      <p:pic>
        <p:nvPicPr>
          <p:cNvPr id="6" name="Picture 5">
            <a:extLst>
              <a:ext uri="{FF2B5EF4-FFF2-40B4-BE49-F238E27FC236}">
                <a16:creationId xmlns:a16="http://schemas.microsoft.com/office/drawing/2014/main" id="{A6B929D4-94F1-E709-8A53-ACCCE9E7DB70}"/>
              </a:ext>
            </a:extLst>
          </p:cNvPr>
          <p:cNvPicPr>
            <a:picLocks noChangeAspect="1"/>
          </p:cNvPicPr>
          <p:nvPr/>
        </p:nvPicPr>
        <p:blipFill>
          <a:blip r:embed="rId2"/>
          <a:stretch>
            <a:fillRect/>
          </a:stretch>
        </p:blipFill>
        <p:spPr>
          <a:xfrm>
            <a:off x="7642313" y="2431228"/>
            <a:ext cx="2732541" cy="3537782"/>
          </a:xfrm>
          <a:prstGeom prst="rect">
            <a:avLst/>
          </a:prstGeom>
        </p:spPr>
      </p:pic>
      <p:pic>
        <p:nvPicPr>
          <p:cNvPr id="5" name="Graphic 4" descr="Close with solid fill">
            <a:extLst>
              <a:ext uri="{FF2B5EF4-FFF2-40B4-BE49-F238E27FC236}">
                <a16:creationId xmlns:a16="http://schemas.microsoft.com/office/drawing/2014/main" id="{2DCC4135-BB2E-BE11-22D0-EBD39E6B55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5856" y="3579812"/>
            <a:ext cx="1400287" cy="1400287"/>
          </a:xfrm>
          <a:prstGeom prst="rect">
            <a:avLst/>
          </a:prstGeom>
        </p:spPr>
      </p:pic>
    </p:spTree>
    <p:extLst>
      <p:ext uri="{BB962C8B-B14F-4D97-AF65-F5344CB8AC3E}">
        <p14:creationId xmlns:p14="http://schemas.microsoft.com/office/powerpoint/2010/main" val="3435797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Individual Exercise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p:txBody>
          <a:bodyPr/>
          <a:lstStyle/>
          <a:p>
            <a:r>
              <a:rPr lang="en-US" i="1"/>
              <a:t>Do not gather into groups</a:t>
            </a:r>
            <a:r>
              <a:rPr lang="en-US"/>
              <a:t>; rather, provide a definition based on your own knowledge for the following terms</a:t>
            </a:r>
          </a:p>
          <a:p>
            <a:endParaRPr lang="en-US"/>
          </a:p>
          <a:p>
            <a:pPr marL="0" indent="0" algn="ctr">
              <a:buNone/>
            </a:pPr>
            <a:r>
              <a:rPr lang="en-US"/>
              <a:t>Armed Forces</a:t>
            </a:r>
          </a:p>
          <a:p>
            <a:pPr marL="0" indent="0" algn="ctr">
              <a:buNone/>
            </a:pPr>
            <a:r>
              <a:rPr lang="en-US"/>
              <a:t>Military</a:t>
            </a:r>
          </a:p>
          <a:p>
            <a:pPr marL="0" indent="0" algn="ctr">
              <a:buNone/>
            </a:pPr>
            <a:endParaRPr lang="en-US" b="1">
              <a:solidFill>
                <a:srgbClr val="FF0000"/>
              </a:solidFill>
            </a:endParaRPr>
          </a:p>
          <a:p>
            <a:pPr marL="0" indent="0" algn="ctr">
              <a:buNone/>
            </a:pPr>
            <a:r>
              <a:rPr lang="en-US" b="1">
                <a:solidFill>
                  <a:srgbClr val="FF0000"/>
                </a:solidFill>
              </a:rPr>
              <a:t>Do not use outside research</a:t>
            </a:r>
          </a:p>
        </p:txBody>
      </p:sp>
    </p:spTree>
    <p:extLst>
      <p:ext uri="{BB962C8B-B14F-4D97-AF65-F5344CB8AC3E}">
        <p14:creationId xmlns:p14="http://schemas.microsoft.com/office/powerpoint/2010/main" val="1654704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field&#10;&#10;Description automatically generated">
            <a:extLst>
              <a:ext uri="{FF2B5EF4-FFF2-40B4-BE49-F238E27FC236}">
                <a16:creationId xmlns:a16="http://schemas.microsoft.com/office/drawing/2014/main" id="{AFA5E124-54EB-B7BF-06F6-834DEC45500A}"/>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73070A-8511-3318-7A76-4412CFCC993C}"/>
              </a:ext>
            </a:extLst>
          </p:cNvPr>
          <p:cNvSpPr txBox="1"/>
          <p:nvPr/>
        </p:nvSpPr>
        <p:spPr>
          <a:xfrm>
            <a:off x="980739" y="4292300"/>
            <a:ext cx="10230522" cy="2308324"/>
          </a:xfrm>
          <a:prstGeom prst="rect">
            <a:avLst/>
          </a:prstGeom>
          <a:noFill/>
          <a:ln w="12700">
            <a:solidFill>
              <a:schemeClr val="tx1"/>
            </a:solid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19050">
                  <a:solidFill>
                    <a:prstClr val="black"/>
                  </a:solidFill>
                </a:ln>
                <a:solidFill>
                  <a:prstClr val="black"/>
                </a:solidFill>
                <a:effectLst/>
                <a:uLnTx/>
                <a:uFillTx/>
                <a:latin typeface="Garamond" panose="02020404030301010803" pitchFamily="18" charset="0"/>
                <a:ea typeface="+mn-ea"/>
                <a:cs typeface="+mn-cs"/>
              </a:rPr>
              <a:t>Moving from the words we use to the world we inhabit, is unlikely to lead us to the same destination</a:t>
            </a:r>
          </a:p>
        </p:txBody>
      </p:sp>
    </p:spTree>
    <p:extLst>
      <p:ext uri="{BB962C8B-B14F-4D97-AF65-F5344CB8AC3E}">
        <p14:creationId xmlns:p14="http://schemas.microsoft.com/office/powerpoint/2010/main" val="1142213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Joint Publication 2.0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200" y="1825624"/>
            <a:ext cx="10515600" cy="4858639"/>
          </a:xfrm>
        </p:spPr>
        <p:txBody>
          <a:bodyPr>
            <a:normAutofit/>
          </a:bodyPr>
          <a:lstStyle/>
          <a:p>
            <a:r>
              <a:rPr lang="en-US" i="1"/>
              <a:t>Intelligence</a:t>
            </a:r>
            <a:r>
              <a:rPr lang="en-US"/>
              <a:t> =</a:t>
            </a:r>
            <a:r>
              <a:rPr lang="en-US" baseline="-25000"/>
              <a:t>def</a:t>
            </a:r>
            <a:r>
              <a:rPr lang="en-US"/>
              <a:t> The product resulting from </a:t>
            </a:r>
            <a:r>
              <a:rPr lang="en-US">
                <a:solidFill>
                  <a:schemeClr val="accent6"/>
                </a:solidFill>
              </a:rPr>
              <a:t>the collection, processing, integration, evaluation, analysis, and interpretation </a:t>
            </a:r>
            <a:r>
              <a:rPr lang="en-US"/>
              <a:t>of available information concerning foreign nations, hostile or </a:t>
            </a:r>
            <a:br>
              <a:rPr lang="en-US"/>
            </a:br>
            <a:r>
              <a:rPr lang="en-US"/>
              <a:t>potentially hostile forces or elements, or areas of </a:t>
            </a:r>
            <a:br>
              <a:rPr lang="en-US"/>
            </a:br>
            <a:r>
              <a:rPr lang="en-US"/>
              <a:t>actual or potential operations, as well as the activities </a:t>
            </a:r>
            <a:br>
              <a:rPr lang="en-US"/>
            </a:br>
            <a:r>
              <a:rPr lang="en-US"/>
              <a:t>that result in the product and the organizations </a:t>
            </a:r>
            <a:br>
              <a:rPr lang="en-US"/>
            </a:br>
            <a:r>
              <a:rPr lang="en-US"/>
              <a:t>engaged in such activities. </a:t>
            </a:r>
          </a:p>
          <a:p>
            <a:endParaRPr lang="en-US"/>
          </a:p>
          <a:p>
            <a:r>
              <a:rPr lang="en-US">
                <a:solidFill>
                  <a:schemeClr val="accent6"/>
                </a:solidFill>
              </a:rPr>
              <a:t>More explicit than the definition for intelligence </a:t>
            </a:r>
            <a:br>
              <a:rPr lang="en-US">
                <a:solidFill>
                  <a:schemeClr val="accent6"/>
                </a:solidFill>
              </a:rPr>
            </a:br>
            <a:r>
              <a:rPr lang="en-US">
                <a:solidFill>
                  <a:schemeClr val="accent6"/>
                </a:solidFill>
              </a:rPr>
              <a:t>I have provided</a:t>
            </a:r>
          </a:p>
          <a:p>
            <a:endParaRPr lang="en-US" i="1"/>
          </a:p>
          <a:p>
            <a:endParaRPr lang="en-US"/>
          </a:p>
        </p:txBody>
      </p:sp>
      <p:pic>
        <p:nvPicPr>
          <p:cNvPr id="4" name="Picture 3">
            <a:extLst>
              <a:ext uri="{FF2B5EF4-FFF2-40B4-BE49-F238E27FC236}">
                <a16:creationId xmlns:a16="http://schemas.microsoft.com/office/drawing/2014/main" id="{09A25060-09A6-5BBB-CFC1-7034A9904136}"/>
              </a:ext>
            </a:extLst>
          </p:cNvPr>
          <p:cNvPicPr>
            <a:picLocks noChangeAspect="1"/>
          </p:cNvPicPr>
          <p:nvPr/>
        </p:nvPicPr>
        <p:blipFill>
          <a:blip r:embed="rId2"/>
          <a:stretch>
            <a:fillRect/>
          </a:stretch>
        </p:blipFill>
        <p:spPr>
          <a:xfrm>
            <a:off x="8770511" y="2762892"/>
            <a:ext cx="2958193" cy="3829931"/>
          </a:xfrm>
          <a:prstGeom prst="rect">
            <a:avLst/>
          </a:prstGeom>
        </p:spPr>
      </p:pic>
    </p:spTree>
    <p:extLst>
      <p:ext uri="{BB962C8B-B14F-4D97-AF65-F5344CB8AC3E}">
        <p14:creationId xmlns:p14="http://schemas.microsoft.com/office/powerpoint/2010/main" val="153346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Intelligence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199" y="1825625"/>
            <a:ext cx="11199607" cy="4897904"/>
          </a:xfrm>
        </p:spPr>
        <p:txBody>
          <a:bodyPr>
            <a:normAutofit lnSpcReduction="10000"/>
          </a:bodyPr>
          <a:lstStyle/>
          <a:p>
            <a:r>
              <a:rPr lang="en-US" i="1"/>
              <a:t>Intelligence</a:t>
            </a:r>
            <a:r>
              <a:rPr lang="en-US"/>
              <a:t> (JB) =</a:t>
            </a:r>
            <a:r>
              <a:rPr lang="en-US" baseline="-25000"/>
              <a:t>def</a:t>
            </a:r>
            <a:r>
              <a:rPr lang="en-US"/>
              <a:t> Evidence acquired to justify beliefs obtained through intelligence gathering </a:t>
            </a:r>
          </a:p>
          <a:p>
            <a:pPr marL="0" indent="0">
              <a:buNone/>
            </a:pPr>
            <a:endParaRPr lang="en-US"/>
          </a:p>
          <a:p>
            <a:r>
              <a:rPr lang="en-US" i="1"/>
              <a:t>Intelligence gathering </a:t>
            </a:r>
            <a:r>
              <a:rPr lang="en-US"/>
              <a:t>(JB) =</a:t>
            </a:r>
            <a:r>
              <a:rPr lang="en-US" baseline="-25000"/>
              <a:t>def</a:t>
            </a:r>
            <a:r>
              <a:rPr lang="en-US"/>
              <a:t> Covert behavior aimed at acquiring information to promote the interests of an individual or collective, </a:t>
            </a:r>
            <a:r>
              <a:rPr lang="en-US" b="1">
                <a:solidFill>
                  <a:schemeClr val="accent6"/>
                </a:solidFill>
              </a:rPr>
              <a:t>using methods deemed reliable</a:t>
            </a:r>
            <a:r>
              <a:rPr lang="en-US"/>
              <a:t> by the individual or collective</a:t>
            </a:r>
          </a:p>
          <a:p>
            <a:endParaRPr lang="en-US"/>
          </a:p>
          <a:p>
            <a:r>
              <a:rPr lang="en-US" i="1"/>
              <a:t>Intelligence</a:t>
            </a:r>
            <a:r>
              <a:rPr lang="en-US"/>
              <a:t> (JP) =</a:t>
            </a:r>
            <a:r>
              <a:rPr lang="en-US" baseline="-25000"/>
              <a:t>def</a:t>
            </a:r>
            <a:r>
              <a:rPr lang="en-US"/>
              <a:t> The product resulting from </a:t>
            </a:r>
            <a:r>
              <a:rPr lang="en-US" b="1">
                <a:solidFill>
                  <a:schemeClr val="accent6"/>
                </a:solidFill>
              </a:rPr>
              <a:t>the collection, processing, integration, evaluation, analysis, and interpretation </a:t>
            </a:r>
            <a:r>
              <a:rPr lang="en-US"/>
              <a:t>of available information concerning foreign nations, hostile or potentially hostile forces or elements, or areas of actual or potential operations, as well as the activities that result in the product and the organizations engaged in such activities. </a:t>
            </a:r>
          </a:p>
        </p:txBody>
      </p:sp>
    </p:spTree>
    <p:extLst>
      <p:ext uri="{BB962C8B-B14F-4D97-AF65-F5344CB8AC3E}">
        <p14:creationId xmlns:p14="http://schemas.microsoft.com/office/powerpoint/2010/main" val="1276077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545D-1AD0-1560-E34C-32DC7EBF9FDD}"/>
              </a:ext>
            </a:extLst>
          </p:cNvPr>
          <p:cNvSpPr>
            <a:spLocks noGrp="1"/>
          </p:cNvSpPr>
          <p:nvPr>
            <p:ph type="title"/>
          </p:nvPr>
        </p:nvSpPr>
        <p:spPr/>
        <p:txBody>
          <a:bodyPr/>
          <a:lstStyle/>
          <a:p>
            <a:r>
              <a:rPr lang="en-US"/>
              <a:t>Revised Intelligence Definitions</a:t>
            </a:r>
          </a:p>
        </p:txBody>
      </p:sp>
      <p:sp>
        <p:nvSpPr>
          <p:cNvPr id="3" name="Content Placeholder 2">
            <a:extLst>
              <a:ext uri="{FF2B5EF4-FFF2-40B4-BE49-F238E27FC236}">
                <a16:creationId xmlns:a16="http://schemas.microsoft.com/office/drawing/2014/main" id="{7D0D6099-A958-D272-B84A-7EDB5B23B235}"/>
              </a:ext>
            </a:extLst>
          </p:cNvPr>
          <p:cNvSpPr>
            <a:spLocks noGrp="1"/>
          </p:cNvSpPr>
          <p:nvPr>
            <p:ph idx="1"/>
          </p:nvPr>
        </p:nvSpPr>
        <p:spPr>
          <a:xfrm>
            <a:off x="838199" y="1825625"/>
            <a:ext cx="11199607" cy="4897904"/>
          </a:xfrm>
        </p:spPr>
        <p:txBody>
          <a:bodyPr>
            <a:normAutofit/>
          </a:bodyPr>
          <a:lstStyle/>
          <a:p>
            <a:r>
              <a:rPr lang="en-US" i="1"/>
              <a:t>Intelligence</a:t>
            </a:r>
            <a:r>
              <a:rPr lang="en-US"/>
              <a:t> =</a:t>
            </a:r>
            <a:r>
              <a:rPr lang="en-US" baseline="-25000"/>
              <a:t>def</a:t>
            </a:r>
            <a:r>
              <a:rPr lang="en-US"/>
              <a:t> Evidence acquired to justify beliefs obtained through intelligence gathering </a:t>
            </a:r>
          </a:p>
          <a:p>
            <a:pPr marL="0" indent="0">
              <a:buNone/>
            </a:pPr>
            <a:endParaRPr lang="en-US"/>
          </a:p>
          <a:p>
            <a:r>
              <a:rPr lang="en-US" i="1"/>
              <a:t>Intelligence gathering</a:t>
            </a:r>
            <a:r>
              <a:rPr lang="en-US"/>
              <a:t> =</a:t>
            </a:r>
            <a:r>
              <a:rPr lang="en-US" baseline="-25000"/>
              <a:t>def</a:t>
            </a:r>
            <a:r>
              <a:rPr lang="en-US"/>
              <a:t> Covert behavior aimed at acquiring information to promote the interests of an individual or collective, </a:t>
            </a:r>
            <a:r>
              <a:rPr lang="en-US" b="1">
                <a:solidFill>
                  <a:schemeClr val="accent6"/>
                </a:solidFill>
              </a:rPr>
              <a:t>using methods of collection, processing, integration, evaluation, analysis, </a:t>
            </a:r>
            <a:r>
              <a:rPr lang="en-US" b="1">
                <a:solidFill>
                  <a:srgbClr val="FF0000"/>
                </a:solidFill>
              </a:rPr>
              <a:t>or</a:t>
            </a:r>
            <a:r>
              <a:rPr lang="en-US" b="1">
                <a:solidFill>
                  <a:schemeClr val="accent6"/>
                </a:solidFill>
              </a:rPr>
              <a:t> interpretation deemed reliable</a:t>
            </a:r>
            <a:r>
              <a:rPr lang="en-US"/>
              <a:t> by the individual or collective</a:t>
            </a:r>
          </a:p>
        </p:txBody>
      </p:sp>
    </p:spTree>
    <p:extLst>
      <p:ext uri="{BB962C8B-B14F-4D97-AF65-F5344CB8AC3E}">
        <p14:creationId xmlns:p14="http://schemas.microsoft.com/office/powerpoint/2010/main" val="671329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p:txBody>
          <a:bodyPr/>
          <a:lstStyle/>
          <a:p>
            <a:r>
              <a:rPr lang="en-US"/>
              <a:t>Gather into groups and reflect on the definitions for intelligence and intelligence gathering provided</a:t>
            </a:r>
          </a:p>
          <a:p>
            <a:endParaRPr lang="en-US"/>
          </a:p>
          <a:p>
            <a:r>
              <a:rPr lang="en-US"/>
              <a:t>Weight the costs and benefits of the suggested revision, leveraging counterexamples where possible to illustrate </a:t>
            </a:r>
          </a:p>
          <a:p>
            <a:endParaRPr lang="en-US"/>
          </a:p>
          <a:p>
            <a:pPr marL="0" indent="0" algn="ctr">
              <a:buNone/>
            </a:pPr>
            <a:r>
              <a:rPr lang="en-US" b="1">
                <a:solidFill>
                  <a:srgbClr val="FF0000"/>
                </a:solidFill>
              </a:rPr>
              <a:t>Provide suggested improvements to the definitions</a:t>
            </a:r>
          </a:p>
        </p:txBody>
      </p:sp>
    </p:spTree>
    <p:extLst>
      <p:ext uri="{BB962C8B-B14F-4D97-AF65-F5344CB8AC3E}">
        <p14:creationId xmlns:p14="http://schemas.microsoft.com/office/powerpoint/2010/main" val="285007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6EC3-B026-4AC6-A706-581CB96A7F9B}"/>
              </a:ext>
            </a:extLst>
          </p:cNvPr>
          <p:cNvSpPr>
            <a:spLocks noGrp="1"/>
          </p:cNvSpPr>
          <p:nvPr>
            <p:ph type="title"/>
          </p:nvPr>
        </p:nvSpPr>
        <p:spPr/>
        <p:txBody>
          <a:bodyPr/>
          <a:lstStyle/>
          <a:p>
            <a:r>
              <a:rPr lang="en-US" dirty="0"/>
              <a:t>Joint Publication Doctrine</a:t>
            </a:r>
          </a:p>
        </p:txBody>
      </p:sp>
      <p:sp>
        <p:nvSpPr>
          <p:cNvPr id="3" name="Content Placeholder 2">
            <a:extLst>
              <a:ext uri="{FF2B5EF4-FFF2-40B4-BE49-F238E27FC236}">
                <a16:creationId xmlns:a16="http://schemas.microsoft.com/office/drawing/2014/main" id="{F289C855-7252-4E02-A2DC-6439CD00105F}"/>
              </a:ext>
            </a:extLst>
          </p:cNvPr>
          <p:cNvSpPr>
            <a:spLocks noGrp="1"/>
          </p:cNvSpPr>
          <p:nvPr>
            <p:ph idx="1"/>
          </p:nvPr>
        </p:nvSpPr>
        <p:spPr>
          <a:xfrm>
            <a:off x="838200" y="1825624"/>
            <a:ext cx="11242638" cy="5032375"/>
          </a:xfrm>
        </p:spPr>
        <p:txBody>
          <a:bodyPr>
            <a:normAutofit/>
          </a:bodyPr>
          <a:lstStyle/>
          <a:p>
            <a:pPr lvl="0"/>
            <a:r>
              <a:rPr lang="en-US"/>
              <a:t>Provides authoritative body of </a:t>
            </a:r>
            <a:r>
              <a:rPr lang="en-US" strike="sngStrike"/>
              <a:t>consistent</a:t>
            </a:r>
            <a:r>
              <a:rPr lang="en-US"/>
              <a:t> </a:t>
            </a:r>
            <a:br>
              <a:rPr lang="en-US"/>
            </a:br>
            <a:r>
              <a:rPr lang="en-US"/>
              <a:t>statements on:</a:t>
            </a:r>
            <a:endParaRPr lang="en-US" sz="2800"/>
          </a:p>
          <a:p>
            <a:pPr lvl="1"/>
            <a:r>
              <a:rPr lang="en-US"/>
              <a:t>How military forces conduct joint operations </a:t>
            </a:r>
            <a:endParaRPr lang="en-US" sz="2400"/>
          </a:p>
          <a:p>
            <a:pPr lvl="1"/>
            <a:r>
              <a:rPr lang="en-US"/>
              <a:t>How military plans are to be constructed</a:t>
            </a:r>
            <a:endParaRPr lang="en-US" sz="2400"/>
          </a:p>
          <a:p>
            <a:pPr lvl="0"/>
            <a:endParaRPr lang="en-US"/>
          </a:p>
          <a:p>
            <a:pPr lvl="0"/>
            <a:r>
              <a:rPr lang="en-US"/>
              <a:t>As well as a common lexicon:</a:t>
            </a:r>
          </a:p>
          <a:p>
            <a:pPr lvl="1"/>
            <a:r>
              <a:rPr lang="en-US"/>
              <a:t>Which must be used by military planners and </a:t>
            </a:r>
            <a:br>
              <a:rPr lang="en-US"/>
            </a:br>
            <a:r>
              <a:rPr lang="en-US"/>
              <a:t>leaders</a:t>
            </a:r>
            <a:endParaRPr lang="en-US" sz="2000"/>
          </a:p>
          <a:p>
            <a:pPr lvl="1"/>
            <a:r>
              <a:rPr lang="en-US"/>
              <a:t>Which will be what those charged with execution </a:t>
            </a:r>
            <a:br>
              <a:rPr lang="en-US"/>
            </a:br>
            <a:r>
              <a:rPr lang="en-US"/>
              <a:t>of military plans will anticipate and understand</a:t>
            </a:r>
          </a:p>
          <a:p>
            <a:pPr lvl="1"/>
            <a:r>
              <a:rPr lang="en-US" i="1"/>
              <a:t>...for humans...</a:t>
            </a:r>
          </a:p>
          <a:p>
            <a:endParaRPr lang="en-US" sz="2800" dirty="0"/>
          </a:p>
        </p:txBody>
      </p:sp>
      <p:pic>
        <p:nvPicPr>
          <p:cNvPr id="5" name="Picture 4">
            <a:extLst>
              <a:ext uri="{FF2B5EF4-FFF2-40B4-BE49-F238E27FC236}">
                <a16:creationId xmlns:a16="http://schemas.microsoft.com/office/drawing/2014/main" id="{5F4681CC-B08B-A777-9285-88DB7CA3977A}"/>
              </a:ext>
            </a:extLst>
          </p:cNvPr>
          <p:cNvPicPr>
            <a:picLocks noChangeAspect="1"/>
          </p:cNvPicPr>
          <p:nvPr/>
        </p:nvPicPr>
        <p:blipFill>
          <a:blip r:embed="rId2"/>
          <a:stretch>
            <a:fillRect/>
          </a:stretch>
        </p:blipFill>
        <p:spPr>
          <a:xfrm>
            <a:off x="7731500" y="1188588"/>
            <a:ext cx="4091153" cy="5296759"/>
          </a:xfrm>
          <a:prstGeom prst="rect">
            <a:avLst/>
          </a:prstGeom>
        </p:spPr>
      </p:pic>
      <p:sp>
        <p:nvSpPr>
          <p:cNvPr id="4" name="TextBox 3">
            <a:extLst>
              <a:ext uri="{FF2B5EF4-FFF2-40B4-BE49-F238E27FC236}">
                <a16:creationId xmlns:a16="http://schemas.microsoft.com/office/drawing/2014/main" id="{7E8C2C58-FEDE-A230-6695-6DA01EFCEA51}"/>
              </a:ext>
            </a:extLst>
          </p:cNvPr>
          <p:cNvSpPr txBox="1"/>
          <p:nvPr/>
        </p:nvSpPr>
        <p:spPr>
          <a:xfrm>
            <a:off x="3768435" y="1429078"/>
            <a:ext cx="38545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Garamond" panose="02020404030301010803" pitchFamily="18" charset="0"/>
                <a:ea typeface="+mn-ea"/>
                <a:cs typeface="+mn-cs"/>
              </a:rPr>
              <a:t>not necessarily coherent</a:t>
            </a:r>
          </a:p>
        </p:txBody>
      </p:sp>
    </p:spTree>
    <p:extLst>
      <p:ext uri="{BB962C8B-B14F-4D97-AF65-F5344CB8AC3E}">
        <p14:creationId xmlns:p14="http://schemas.microsoft.com/office/powerpoint/2010/main" val="847904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Joint Publication Definition Guide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a:xfrm>
            <a:off x="838200" y="1825625"/>
            <a:ext cx="10515600" cy="4882402"/>
          </a:xfrm>
        </p:spPr>
        <p:txBody>
          <a:bodyPr/>
          <a:lstStyle/>
          <a:p>
            <a:endParaRPr lang="en-US" dirty="0"/>
          </a:p>
          <a:p>
            <a:r>
              <a:rPr lang="en-US" dirty="0"/>
              <a:t>A</a:t>
            </a:r>
            <a:r>
              <a:rPr lang="en-US" sz="2800" dirty="0"/>
              <a:t> definition should:</a:t>
            </a:r>
            <a:endParaRPr lang="en-US" dirty="0"/>
          </a:p>
          <a:p>
            <a:pPr lvl="1"/>
            <a:r>
              <a:rPr lang="en-US" dirty="0"/>
              <a:t>not be </a:t>
            </a:r>
            <a:r>
              <a:rPr lang="en-US" i="1" dirty="0"/>
              <a:t>over-restrictive</a:t>
            </a:r>
          </a:p>
          <a:p>
            <a:pPr lvl="1"/>
            <a:r>
              <a:rPr lang="en-US" dirty="0"/>
              <a:t>not be </a:t>
            </a:r>
            <a:r>
              <a:rPr lang="en-US" i="1" dirty="0"/>
              <a:t>circular</a:t>
            </a:r>
          </a:p>
          <a:p>
            <a:pPr lvl="1"/>
            <a:r>
              <a:rPr lang="en-US" dirty="0"/>
              <a:t>be </a:t>
            </a:r>
            <a:r>
              <a:rPr lang="en-US" i="1" dirty="0"/>
              <a:t>positive</a:t>
            </a:r>
            <a:r>
              <a:rPr lang="en-US" dirty="0"/>
              <a:t> </a:t>
            </a:r>
          </a:p>
          <a:p>
            <a:pPr lvl="1"/>
            <a:r>
              <a:rPr lang="en-US" dirty="0"/>
              <a:t>contain no </a:t>
            </a:r>
            <a:r>
              <a:rPr lang="en-US" i="1" dirty="0"/>
              <a:t>hidden </a:t>
            </a:r>
            <a:br>
              <a:rPr lang="en-US" i="1" dirty="0"/>
            </a:br>
            <a:r>
              <a:rPr lang="en-US" i="1" dirty="0"/>
              <a:t>definitions</a:t>
            </a:r>
            <a:r>
              <a:rPr lang="en-US" dirty="0"/>
              <a:t> </a:t>
            </a:r>
            <a:br>
              <a:rPr lang="en-US" dirty="0"/>
            </a:br>
            <a:endParaRPr lang="en-US" b="1">
              <a:solidFill>
                <a:srgbClr val="FF0000"/>
              </a:solidFill>
            </a:endParaRPr>
          </a:p>
        </p:txBody>
      </p:sp>
      <p:pic>
        <p:nvPicPr>
          <p:cNvPr id="4" name="Picture 3">
            <a:extLst>
              <a:ext uri="{FF2B5EF4-FFF2-40B4-BE49-F238E27FC236}">
                <a16:creationId xmlns:a16="http://schemas.microsoft.com/office/drawing/2014/main" id="{636116FD-86FD-E769-2F13-09DEFC61D908}"/>
              </a:ext>
            </a:extLst>
          </p:cNvPr>
          <p:cNvPicPr>
            <a:picLocks noChangeAspect="1"/>
          </p:cNvPicPr>
          <p:nvPr/>
        </p:nvPicPr>
        <p:blipFill rotWithShape="1">
          <a:blip r:embed="rId2"/>
          <a:srcRect l="23247" t="29026" r="35214" b="24274"/>
          <a:stretch/>
        </p:blipFill>
        <p:spPr>
          <a:xfrm>
            <a:off x="4313816" y="1798679"/>
            <a:ext cx="7422777" cy="4694196"/>
          </a:xfrm>
          <a:prstGeom prst="rect">
            <a:avLst/>
          </a:prstGeom>
        </p:spPr>
      </p:pic>
    </p:spTree>
    <p:extLst>
      <p:ext uri="{BB962C8B-B14F-4D97-AF65-F5344CB8AC3E}">
        <p14:creationId xmlns:p14="http://schemas.microsoft.com/office/powerpoint/2010/main" val="2506807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Group Exercise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p:txBody>
          <a:bodyPr/>
          <a:lstStyle/>
          <a:p>
            <a:r>
              <a:rPr lang="en-US"/>
              <a:t>Gather into groups and reflect on the definitions provided from the Joint Publication doctrine</a:t>
            </a:r>
          </a:p>
          <a:p>
            <a:endParaRPr lang="en-US"/>
          </a:p>
          <a:p>
            <a:r>
              <a:rPr lang="en-US"/>
              <a:t>Evaluate whether these definitions respect the definition creation guidance introduced </a:t>
            </a:r>
          </a:p>
          <a:p>
            <a:endParaRPr lang="en-US"/>
          </a:p>
          <a:p>
            <a:pPr marL="0" indent="0" algn="ctr">
              <a:buNone/>
            </a:pPr>
            <a:r>
              <a:rPr lang="en-US" b="1">
                <a:solidFill>
                  <a:srgbClr val="FF0000"/>
                </a:solidFill>
              </a:rPr>
              <a:t>If so, explain why; if not, provide a counterexample</a:t>
            </a:r>
          </a:p>
        </p:txBody>
      </p:sp>
    </p:spTree>
    <p:extLst>
      <p:ext uri="{BB962C8B-B14F-4D97-AF65-F5344CB8AC3E}">
        <p14:creationId xmlns:p14="http://schemas.microsoft.com/office/powerpoint/2010/main" val="334900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Joint Publication Definition Guide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a:xfrm>
            <a:off x="838200" y="1825625"/>
            <a:ext cx="10515600" cy="4882402"/>
          </a:xfrm>
        </p:spPr>
        <p:txBody>
          <a:bodyPr/>
          <a:lstStyle/>
          <a:p>
            <a:endParaRPr lang="en-US" dirty="0"/>
          </a:p>
          <a:p>
            <a:r>
              <a:rPr lang="en-US" dirty="0"/>
              <a:t>A</a:t>
            </a:r>
            <a:r>
              <a:rPr lang="en-US" sz="2800" dirty="0"/>
              <a:t> definition should:</a:t>
            </a:r>
            <a:endParaRPr lang="en-US" dirty="0"/>
          </a:p>
          <a:p>
            <a:pPr lvl="1"/>
            <a:r>
              <a:rPr lang="en-US" dirty="0"/>
              <a:t>not be </a:t>
            </a:r>
            <a:r>
              <a:rPr lang="en-US" i="1" dirty="0"/>
              <a:t>over-restrictive</a:t>
            </a:r>
          </a:p>
          <a:p>
            <a:pPr lvl="1"/>
            <a:r>
              <a:rPr lang="en-US" dirty="0"/>
              <a:t>not be </a:t>
            </a:r>
            <a:r>
              <a:rPr lang="en-US" i="1" dirty="0"/>
              <a:t>circular</a:t>
            </a:r>
          </a:p>
          <a:p>
            <a:pPr lvl="1"/>
            <a:r>
              <a:rPr lang="en-US" dirty="0"/>
              <a:t>be </a:t>
            </a:r>
            <a:r>
              <a:rPr lang="en-US" i="1" dirty="0"/>
              <a:t>positive</a:t>
            </a:r>
            <a:r>
              <a:rPr lang="en-US" dirty="0"/>
              <a:t> </a:t>
            </a:r>
          </a:p>
          <a:p>
            <a:pPr lvl="1"/>
            <a:r>
              <a:rPr lang="en-US" dirty="0"/>
              <a:t>contain no </a:t>
            </a:r>
            <a:r>
              <a:rPr lang="en-US" i="1" dirty="0"/>
              <a:t>hidden </a:t>
            </a:r>
            <a:br>
              <a:rPr lang="en-US" i="1" dirty="0"/>
            </a:br>
            <a:r>
              <a:rPr lang="en-US" i="1" dirty="0"/>
              <a:t>definitions</a:t>
            </a:r>
            <a:endParaRPr lang="en-US" b="1">
              <a:solidFill>
                <a:srgbClr val="FF0000"/>
              </a:solidFill>
            </a:endParaRPr>
          </a:p>
        </p:txBody>
      </p:sp>
      <p:pic>
        <p:nvPicPr>
          <p:cNvPr id="4" name="Picture 3">
            <a:extLst>
              <a:ext uri="{FF2B5EF4-FFF2-40B4-BE49-F238E27FC236}">
                <a16:creationId xmlns:a16="http://schemas.microsoft.com/office/drawing/2014/main" id="{636116FD-86FD-E769-2F13-09DEFC61D908}"/>
              </a:ext>
            </a:extLst>
          </p:cNvPr>
          <p:cNvPicPr>
            <a:picLocks noChangeAspect="1"/>
          </p:cNvPicPr>
          <p:nvPr/>
        </p:nvPicPr>
        <p:blipFill rotWithShape="1">
          <a:blip r:embed="rId2"/>
          <a:srcRect l="22366" t="23422" r="23033" b="15067"/>
          <a:stretch/>
        </p:blipFill>
        <p:spPr>
          <a:xfrm>
            <a:off x="4075378" y="1478467"/>
            <a:ext cx="8116622" cy="5143500"/>
          </a:xfrm>
          <a:prstGeom prst="rect">
            <a:avLst/>
          </a:prstGeom>
        </p:spPr>
      </p:pic>
      <p:sp>
        <p:nvSpPr>
          <p:cNvPr id="5" name="Rectangle 4">
            <a:extLst>
              <a:ext uri="{FF2B5EF4-FFF2-40B4-BE49-F238E27FC236}">
                <a16:creationId xmlns:a16="http://schemas.microsoft.com/office/drawing/2014/main" id="{1ECC843B-8077-9E15-2E8A-633852695DFA}"/>
              </a:ext>
            </a:extLst>
          </p:cNvPr>
          <p:cNvSpPr/>
          <p:nvPr/>
        </p:nvSpPr>
        <p:spPr>
          <a:xfrm>
            <a:off x="10381129" y="2033195"/>
            <a:ext cx="1624405" cy="37974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3550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098D-7B35-EE67-D4EB-F74105193FAC}"/>
              </a:ext>
            </a:extLst>
          </p:cNvPr>
          <p:cNvSpPr>
            <a:spLocks noGrp="1"/>
          </p:cNvSpPr>
          <p:nvPr>
            <p:ph type="title"/>
          </p:nvPr>
        </p:nvSpPr>
        <p:spPr/>
        <p:txBody>
          <a:bodyPr/>
          <a:lstStyle/>
          <a:p>
            <a:r>
              <a:rPr lang="en-US"/>
              <a:t>Joint Publication Definition Guide</a:t>
            </a:r>
          </a:p>
        </p:txBody>
      </p:sp>
      <p:sp>
        <p:nvSpPr>
          <p:cNvPr id="3" name="Content Placeholder 2">
            <a:extLst>
              <a:ext uri="{FF2B5EF4-FFF2-40B4-BE49-F238E27FC236}">
                <a16:creationId xmlns:a16="http://schemas.microsoft.com/office/drawing/2014/main" id="{5A47CAB7-5CEA-57F0-030E-312736E214BC}"/>
              </a:ext>
            </a:extLst>
          </p:cNvPr>
          <p:cNvSpPr>
            <a:spLocks noGrp="1"/>
          </p:cNvSpPr>
          <p:nvPr>
            <p:ph idx="1"/>
          </p:nvPr>
        </p:nvSpPr>
        <p:spPr>
          <a:xfrm>
            <a:off x="838200" y="1825625"/>
            <a:ext cx="10515600" cy="4882402"/>
          </a:xfrm>
        </p:spPr>
        <p:txBody>
          <a:bodyPr/>
          <a:lstStyle/>
          <a:p>
            <a:endParaRPr lang="en-US" dirty="0"/>
          </a:p>
          <a:p>
            <a:r>
              <a:rPr lang="en-US" dirty="0"/>
              <a:t>A</a:t>
            </a:r>
            <a:r>
              <a:rPr lang="en-US" sz="2800" dirty="0"/>
              <a:t> definition should:</a:t>
            </a:r>
            <a:endParaRPr lang="en-US" dirty="0"/>
          </a:p>
          <a:p>
            <a:pPr lvl="1"/>
            <a:r>
              <a:rPr lang="en-US" dirty="0"/>
              <a:t>not be </a:t>
            </a:r>
            <a:r>
              <a:rPr lang="en-US" i="1" dirty="0"/>
              <a:t>over-restrictive</a:t>
            </a:r>
          </a:p>
          <a:p>
            <a:pPr lvl="1"/>
            <a:r>
              <a:rPr lang="en-US" dirty="0"/>
              <a:t>not be </a:t>
            </a:r>
            <a:r>
              <a:rPr lang="en-US" i="1" dirty="0"/>
              <a:t>circular</a:t>
            </a:r>
          </a:p>
          <a:p>
            <a:pPr lvl="1"/>
            <a:r>
              <a:rPr lang="en-US" dirty="0"/>
              <a:t>be </a:t>
            </a:r>
            <a:r>
              <a:rPr lang="en-US" i="1" dirty="0"/>
              <a:t>positive</a:t>
            </a:r>
            <a:r>
              <a:rPr lang="en-US" dirty="0"/>
              <a:t> </a:t>
            </a:r>
          </a:p>
          <a:p>
            <a:pPr lvl="1"/>
            <a:r>
              <a:rPr lang="en-US" dirty="0"/>
              <a:t>contain no </a:t>
            </a:r>
            <a:r>
              <a:rPr lang="en-US" i="1" dirty="0"/>
              <a:t>hidden </a:t>
            </a:r>
            <a:br>
              <a:rPr lang="en-US" i="1" dirty="0"/>
            </a:br>
            <a:r>
              <a:rPr lang="en-US" i="1" dirty="0"/>
              <a:t>definitions</a:t>
            </a:r>
            <a:endParaRPr lang="en-US" b="1">
              <a:solidFill>
                <a:srgbClr val="FF0000"/>
              </a:solidFill>
            </a:endParaRPr>
          </a:p>
        </p:txBody>
      </p:sp>
      <p:pic>
        <p:nvPicPr>
          <p:cNvPr id="4" name="Picture 3">
            <a:extLst>
              <a:ext uri="{FF2B5EF4-FFF2-40B4-BE49-F238E27FC236}">
                <a16:creationId xmlns:a16="http://schemas.microsoft.com/office/drawing/2014/main" id="{636116FD-86FD-E769-2F13-09DEFC61D908}"/>
              </a:ext>
            </a:extLst>
          </p:cNvPr>
          <p:cNvPicPr>
            <a:picLocks noChangeAspect="1"/>
          </p:cNvPicPr>
          <p:nvPr/>
        </p:nvPicPr>
        <p:blipFill rotWithShape="1">
          <a:blip r:embed="rId2"/>
          <a:srcRect l="22366" t="23422" r="23033" b="15067"/>
          <a:stretch/>
        </p:blipFill>
        <p:spPr>
          <a:xfrm>
            <a:off x="4075378" y="1478467"/>
            <a:ext cx="8116622" cy="5143500"/>
          </a:xfrm>
          <a:prstGeom prst="rect">
            <a:avLst/>
          </a:prstGeom>
        </p:spPr>
      </p:pic>
      <p:sp>
        <p:nvSpPr>
          <p:cNvPr id="5" name="Rectangle 4">
            <a:extLst>
              <a:ext uri="{FF2B5EF4-FFF2-40B4-BE49-F238E27FC236}">
                <a16:creationId xmlns:a16="http://schemas.microsoft.com/office/drawing/2014/main" id="{1ECC843B-8077-9E15-2E8A-633852695DFA}"/>
              </a:ext>
            </a:extLst>
          </p:cNvPr>
          <p:cNvSpPr/>
          <p:nvPr/>
        </p:nvSpPr>
        <p:spPr>
          <a:xfrm>
            <a:off x="10381129" y="2033195"/>
            <a:ext cx="1624405" cy="37974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43083C17-B607-6CF2-E1EB-848D487E3D34}"/>
              </a:ext>
            </a:extLst>
          </p:cNvPr>
          <p:cNvSpPr/>
          <p:nvPr/>
        </p:nvSpPr>
        <p:spPr>
          <a:xfrm>
            <a:off x="6906410" y="1947134"/>
            <a:ext cx="1818041" cy="53788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9133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ADB6F-37E2-48A3-3D4F-A96703EF2524}"/>
            </a:ext>
          </a:extLst>
        </p:cNvPr>
        <p:cNvGrpSpPr/>
        <p:nvPr/>
      </p:nvGrpSpPr>
      <p:grpSpPr>
        <a:xfrm>
          <a:off x="0" y="0"/>
          <a:ext cx="0" cy="0"/>
          <a:chOff x="0" y="0"/>
          <a:chExt cx="0" cy="0"/>
        </a:xfrm>
      </p:grpSpPr>
      <p:sp>
        <p:nvSpPr>
          <p:cNvPr id="309250" name="Title 1">
            <a:extLst>
              <a:ext uri="{FF2B5EF4-FFF2-40B4-BE49-F238E27FC236}">
                <a16:creationId xmlns:a16="http://schemas.microsoft.com/office/drawing/2014/main" id="{10F7C9B2-6B06-DEC1-0EBC-6F75541C3878}"/>
              </a:ext>
            </a:extLst>
          </p:cNvPr>
          <p:cNvSpPr>
            <a:spLocks noGrp="1"/>
          </p:cNvSpPr>
          <p:nvPr>
            <p:ph type="title"/>
          </p:nvPr>
        </p:nvSpPr>
        <p:spPr/>
        <p:txBody>
          <a:bodyPr/>
          <a:lstStyle/>
          <a:p>
            <a:pPr eaLnBrk="1" hangingPunct="1"/>
            <a:r>
              <a:rPr lang="en-US" dirty="0"/>
              <a:t>Directions of Fit for Ontology Engineering</a:t>
            </a:r>
          </a:p>
        </p:txBody>
      </p:sp>
      <p:sp>
        <p:nvSpPr>
          <p:cNvPr id="2" name="Content Placeholder 2">
            <a:extLst>
              <a:ext uri="{FF2B5EF4-FFF2-40B4-BE49-F238E27FC236}">
                <a16:creationId xmlns:a16="http://schemas.microsoft.com/office/drawing/2014/main" id="{54B83998-3188-423C-95FB-D0D690446133}"/>
              </a:ext>
            </a:extLst>
          </p:cNvPr>
          <p:cNvSpPr txBox="1">
            <a:spLocks/>
          </p:cNvSpPr>
          <p:nvPr/>
        </p:nvSpPr>
        <p:spPr>
          <a:xfrm>
            <a:off x="838200" y="1825625"/>
            <a:ext cx="10930666"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Ontology engineering strategies can be distinguished by direction of fit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World-to-Word: </a:t>
            </a: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Make world fit the words, e.g. </a:t>
            </a:r>
            <a:r>
              <a:rPr kumimoji="0" lang="en-US" sz="2800" b="1" i="0" u="none" strike="noStrike" kern="1200" cap="none" spc="0" normalizeH="0" baseline="0" noProof="0" dirty="0">
                <a:ln>
                  <a:noFill/>
                </a:ln>
                <a:solidFill>
                  <a:srgbClr val="4EA72E"/>
                </a:solidFill>
                <a:effectLst/>
                <a:uLnTx/>
                <a:uFillTx/>
                <a:latin typeface="Garamond" panose="02020404030301010803" pitchFamily="18" charset="0"/>
                <a:ea typeface="+mn-ea"/>
                <a:cs typeface="+mn-cs"/>
              </a:rPr>
              <a:t>conceptualism</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Word-to-World: </a:t>
            </a:r>
            <a:r>
              <a:rPr kumimoji="0" lang="en-US" sz="2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Make words fit the world, e.g. </a:t>
            </a:r>
            <a:r>
              <a:rPr kumimoji="0" lang="en-US" sz="2800" b="1" i="0" u="none" strike="noStrike" kern="1200" cap="none" spc="0" normalizeH="0" baseline="0" noProof="0" dirty="0">
                <a:ln>
                  <a:noFill/>
                </a:ln>
                <a:solidFill>
                  <a:srgbClr val="4EA72E"/>
                </a:solidFill>
                <a:effectLst/>
                <a:uLnTx/>
                <a:uFillTx/>
                <a:latin typeface="Garamond" panose="02020404030301010803" pitchFamily="18" charset="0"/>
                <a:ea typeface="+mn-ea"/>
                <a:cs typeface="+mn-cs"/>
              </a:rPr>
              <a:t>realism</a:t>
            </a:r>
          </a:p>
        </p:txBody>
      </p:sp>
      <p:pic>
        <p:nvPicPr>
          <p:cNvPr id="4" name="Picture 3" descr="A map of the united states&#10;&#10;Description automatically generated">
            <a:extLst>
              <a:ext uri="{FF2B5EF4-FFF2-40B4-BE49-F238E27FC236}">
                <a16:creationId xmlns:a16="http://schemas.microsoft.com/office/drawing/2014/main" id="{23C1444F-4603-5975-9304-6937524E6950}"/>
              </a:ext>
            </a:extLst>
          </p:cNvPr>
          <p:cNvPicPr>
            <a:picLocks noChangeAspect="1"/>
          </p:cNvPicPr>
          <p:nvPr/>
        </p:nvPicPr>
        <p:blipFill>
          <a:blip r:embed="rId2"/>
          <a:stretch>
            <a:fillRect/>
          </a:stretch>
        </p:blipFill>
        <p:spPr>
          <a:xfrm>
            <a:off x="7407410" y="4273550"/>
            <a:ext cx="3050046" cy="2261686"/>
          </a:xfrm>
          <a:prstGeom prst="rect">
            <a:avLst/>
          </a:prstGeom>
          <a:ln>
            <a:solidFill>
              <a:schemeClr val="tx1"/>
            </a:solidFill>
          </a:ln>
        </p:spPr>
      </p:pic>
      <p:pic>
        <p:nvPicPr>
          <p:cNvPr id="5" name="Picture 4" descr="A close-up of a document&#10;&#10;Description automatically generated">
            <a:extLst>
              <a:ext uri="{FF2B5EF4-FFF2-40B4-BE49-F238E27FC236}">
                <a16:creationId xmlns:a16="http://schemas.microsoft.com/office/drawing/2014/main" id="{BEA5C0E7-0C3E-7701-682D-2E4D4423DA6F}"/>
              </a:ext>
            </a:extLst>
          </p:cNvPr>
          <p:cNvPicPr>
            <a:picLocks noChangeAspect="1"/>
          </p:cNvPicPr>
          <p:nvPr/>
        </p:nvPicPr>
        <p:blipFill>
          <a:blip r:embed="rId3"/>
          <a:stretch>
            <a:fillRect/>
          </a:stretch>
        </p:blipFill>
        <p:spPr>
          <a:xfrm>
            <a:off x="1329452" y="4459789"/>
            <a:ext cx="4766548" cy="2031141"/>
          </a:xfrm>
          <a:prstGeom prst="rect">
            <a:avLst/>
          </a:prstGeom>
        </p:spPr>
      </p:pic>
    </p:spTree>
    <p:extLst>
      <p:ext uri="{BB962C8B-B14F-4D97-AF65-F5344CB8AC3E}">
        <p14:creationId xmlns:p14="http://schemas.microsoft.com/office/powerpoint/2010/main" val="358897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field&#10;&#10;Description automatically generated">
            <a:extLst>
              <a:ext uri="{FF2B5EF4-FFF2-40B4-BE49-F238E27FC236}">
                <a16:creationId xmlns:a16="http://schemas.microsoft.com/office/drawing/2014/main" id="{AFA5E124-54EB-B7BF-06F6-834DEC45500A}"/>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673070A-8511-3318-7A76-4412CFCC993C}"/>
              </a:ext>
            </a:extLst>
          </p:cNvPr>
          <p:cNvSpPr txBox="1"/>
          <p:nvPr/>
        </p:nvSpPr>
        <p:spPr>
          <a:xfrm>
            <a:off x="980739" y="4292300"/>
            <a:ext cx="10230522" cy="2308324"/>
          </a:xfrm>
          <a:prstGeom prst="rect">
            <a:avLst/>
          </a:prstGeom>
          <a:noFill/>
          <a:ln w="12700">
            <a:solidFill>
              <a:schemeClr val="tx1"/>
            </a:solid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19050">
                  <a:solidFill>
                    <a:prstClr val="black"/>
                  </a:solidFill>
                </a:ln>
                <a:solidFill>
                  <a:prstClr val="black"/>
                </a:solidFill>
                <a:effectLst/>
                <a:uLnTx/>
                <a:uFillTx/>
                <a:latin typeface="Garamond" panose="02020404030301010803" pitchFamily="18" charset="0"/>
                <a:ea typeface="+mn-ea"/>
                <a:cs typeface="+mn-cs"/>
              </a:rPr>
              <a:t>Moving from the words we use to the world we inhabit, is unlikely to lead us to the same destination</a:t>
            </a:r>
          </a:p>
        </p:txBody>
      </p:sp>
    </p:spTree>
    <p:extLst>
      <p:ext uri="{BB962C8B-B14F-4D97-AF65-F5344CB8AC3E}">
        <p14:creationId xmlns:p14="http://schemas.microsoft.com/office/powerpoint/2010/main" val="2338668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E3F-22C9-7B63-6E5F-F82018FCF439}"/>
              </a:ext>
            </a:extLst>
          </p:cNvPr>
          <p:cNvSpPr>
            <a:spLocks noGrp="1"/>
          </p:cNvSpPr>
          <p:nvPr>
            <p:ph type="title"/>
          </p:nvPr>
        </p:nvSpPr>
        <p:spPr/>
        <p:txBody>
          <a:bodyPr/>
          <a:lstStyle/>
          <a:p>
            <a:r>
              <a:rPr lang="en-US"/>
              <a:t>Controlled Vocabularies</a:t>
            </a:r>
          </a:p>
        </p:txBody>
      </p:sp>
      <p:sp>
        <p:nvSpPr>
          <p:cNvPr id="3" name="Content Placeholder 2">
            <a:extLst>
              <a:ext uri="{FF2B5EF4-FFF2-40B4-BE49-F238E27FC236}">
                <a16:creationId xmlns:a16="http://schemas.microsoft.com/office/drawing/2014/main" id="{BEECB53D-67E4-9ECC-2C14-66EA7C818CC0}"/>
              </a:ext>
            </a:extLst>
          </p:cNvPr>
          <p:cNvSpPr>
            <a:spLocks noGrp="1"/>
          </p:cNvSpPr>
          <p:nvPr>
            <p:ph idx="1"/>
          </p:nvPr>
        </p:nvSpPr>
        <p:spPr>
          <a:xfrm>
            <a:off x="838200" y="1825625"/>
            <a:ext cx="10515600" cy="4919420"/>
          </a:xfrm>
        </p:spPr>
        <p:txBody>
          <a:bodyPr>
            <a:normAutofit lnSpcReduction="10000"/>
          </a:body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lang="en-US" dirty="0">
                <a:solidFill>
                  <a:prstClr val="black"/>
                </a:solidFill>
              </a:rPr>
              <a:t>Standards such as the Joint Doctrine Publications h</a:t>
            </a:r>
            <a:r>
              <a:rPr kumimoji="0" lang="en-US" b="0" i="0" u="none" strike="noStrike" kern="1200" cap="none" spc="0" normalizeH="0" baseline="0" noProof="0" dirty="0">
                <a:ln>
                  <a:noFill/>
                </a:ln>
                <a:solidFill>
                  <a:prstClr val="black"/>
                </a:solidFill>
                <a:effectLst/>
                <a:uLnTx/>
                <a:uFillTx/>
              </a:rPr>
              <a:t>elp humans use, understand, and create representations of reality</a:t>
            </a: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en-US" b="0" i="0" u="none" strike="noStrike" kern="1200" cap="none" spc="0" normalizeH="0" baseline="0" noProof="0" dirty="0">
              <a:ln>
                <a:noFill/>
              </a:ln>
              <a:solidFill>
                <a:prstClr val="black"/>
              </a:solidFill>
              <a:effectLst/>
              <a:uLnTx/>
              <a:uFillTx/>
            </a:endParaRP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rPr>
              <a:t>And computers process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representations of reality and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connect data</a:t>
            </a: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endParaRPr lang="en-US" dirty="0">
              <a:solidFill>
                <a:prstClr val="black"/>
              </a:solidFill>
            </a:endParaRP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rPr>
              <a:t>But they are </a:t>
            </a:r>
            <a:r>
              <a:rPr kumimoji="0" lang="en-US" b="1" u="none" strike="noStrike" kern="1200" cap="none" spc="0" normalizeH="0" baseline="0" noProof="0" dirty="0">
                <a:ln>
                  <a:noFill/>
                </a:ln>
                <a:solidFill>
                  <a:srgbClr val="FF0000"/>
                </a:solidFill>
                <a:effectLst/>
                <a:uLnTx/>
                <a:uFillTx/>
              </a:rPr>
              <a:t>only able to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serve these purposes if</a:t>
            </a:r>
            <a:r>
              <a:rPr kumimoji="0" lang="en-US" b="0" i="0" u="none" strike="noStrike" kern="1200" cap="none" spc="0" normalizeH="0" baseline="0" noProof="0">
                <a:ln>
                  <a:noFill/>
                </a:ln>
                <a:solidFill>
                  <a:prstClr val="black"/>
                </a:solidFill>
                <a:effectLst/>
                <a:uLnTx/>
                <a:uFillTx/>
              </a:rPr>
              <a:t> </a:t>
            </a:r>
            <a:br>
              <a:rPr kumimoji="0" lang="en-US" b="0" i="0" u="none" strike="noStrike" kern="1200" cap="none" spc="0" normalizeH="0" baseline="0" noProof="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developed in a coordinated,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coherent, fashion</a:t>
            </a:r>
          </a:p>
          <a:p>
            <a:endParaRPr lang="en-US"/>
          </a:p>
        </p:txBody>
      </p:sp>
      <p:pic>
        <p:nvPicPr>
          <p:cNvPr id="4" name="Picture 2" descr="http://offandonline.net/wp-content/uploads/2012/07/state_of_the_linked_open_data_lod_cloud_in_september_2011.jpg">
            <a:extLst>
              <a:ext uri="{FF2B5EF4-FFF2-40B4-BE49-F238E27FC236}">
                <a16:creationId xmlns:a16="http://schemas.microsoft.com/office/drawing/2014/main" id="{7EEAA870-0DA3-1B6B-2E7B-91FA8C60C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8372" y="2778892"/>
            <a:ext cx="6221506" cy="410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58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E3F-22C9-7B63-6E5F-F82018FCF439}"/>
              </a:ext>
            </a:extLst>
          </p:cNvPr>
          <p:cNvSpPr>
            <a:spLocks noGrp="1"/>
          </p:cNvSpPr>
          <p:nvPr>
            <p:ph type="title"/>
          </p:nvPr>
        </p:nvSpPr>
        <p:spPr/>
        <p:txBody>
          <a:bodyPr/>
          <a:lstStyle/>
          <a:p>
            <a:r>
              <a:rPr lang="en-US"/>
              <a:t>Controlled Vocabularies</a:t>
            </a:r>
          </a:p>
        </p:txBody>
      </p:sp>
      <p:sp>
        <p:nvSpPr>
          <p:cNvPr id="3" name="Content Placeholder 2">
            <a:extLst>
              <a:ext uri="{FF2B5EF4-FFF2-40B4-BE49-F238E27FC236}">
                <a16:creationId xmlns:a16="http://schemas.microsoft.com/office/drawing/2014/main" id="{BEECB53D-67E4-9ECC-2C14-66EA7C818CC0}"/>
              </a:ext>
            </a:extLst>
          </p:cNvPr>
          <p:cNvSpPr>
            <a:spLocks noGrp="1"/>
          </p:cNvSpPr>
          <p:nvPr>
            <p:ph idx="1"/>
          </p:nvPr>
        </p:nvSpPr>
        <p:spPr>
          <a:xfrm>
            <a:off x="838200" y="1825625"/>
            <a:ext cx="10515600" cy="4919420"/>
          </a:xfrm>
        </p:spPr>
        <p:txBody>
          <a:bodyPr>
            <a:normAutofit lnSpcReduction="10000"/>
          </a:bodyPr>
          <a:lstStyle/>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lang="en-US" dirty="0">
                <a:solidFill>
                  <a:prstClr val="black"/>
                </a:solidFill>
              </a:rPr>
              <a:t>Standards such as the Joint Doctrine Publications h</a:t>
            </a:r>
            <a:r>
              <a:rPr kumimoji="0" lang="en-US" b="0" i="0" u="none" strike="noStrike" kern="1200" cap="none" spc="0" normalizeH="0" baseline="0" noProof="0" dirty="0">
                <a:ln>
                  <a:noFill/>
                </a:ln>
                <a:solidFill>
                  <a:prstClr val="black"/>
                </a:solidFill>
                <a:effectLst/>
                <a:uLnTx/>
                <a:uFillTx/>
              </a:rPr>
              <a:t>elp humans use, understand, and create representations of reality</a:t>
            </a: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en-US" b="0" i="0" u="none" strike="noStrike" kern="1200" cap="none" spc="0" normalizeH="0" baseline="0" noProof="0" dirty="0">
              <a:ln>
                <a:noFill/>
              </a:ln>
              <a:solidFill>
                <a:prstClr val="black"/>
              </a:solidFill>
              <a:effectLst/>
              <a:uLnTx/>
              <a:uFillTx/>
            </a:endParaRP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rPr>
              <a:t>And computers process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representations of reality and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connect data</a:t>
            </a: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endParaRPr lang="en-US" dirty="0">
              <a:solidFill>
                <a:prstClr val="black"/>
              </a:solidFill>
            </a:endParaRPr>
          </a:p>
          <a:p>
            <a:pPr marL="257175" marR="0" lvl="0" indent="-257175"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b="0" i="0" u="none" strike="noStrike" kern="1200" cap="none" spc="0" normalizeH="0" baseline="0" noProof="0" dirty="0">
                <a:ln>
                  <a:noFill/>
                </a:ln>
                <a:solidFill>
                  <a:prstClr val="black"/>
                </a:solidFill>
                <a:effectLst/>
                <a:uLnTx/>
                <a:uFillTx/>
              </a:rPr>
              <a:t>But they are </a:t>
            </a:r>
            <a:r>
              <a:rPr kumimoji="0" lang="en-US" b="1" u="none" strike="noStrike" kern="1200" cap="none" spc="0" normalizeH="0" baseline="0" noProof="0" dirty="0">
                <a:ln>
                  <a:noFill/>
                </a:ln>
                <a:solidFill>
                  <a:srgbClr val="FF0000"/>
                </a:solidFill>
                <a:effectLst/>
                <a:uLnTx/>
                <a:uFillTx/>
              </a:rPr>
              <a:t>only able to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serve these purposes if</a:t>
            </a:r>
            <a:r>
              <a:rPr kumimoji="0" lang="en-US" b="0" i="0" u="none" strike="noStrike" kern="1200" cap="none" spc="0" normalizeH="0" baseline="0" noProof="0">
                <a:ln>
                  <a:noFill/>
                </a:ln>
                <a:solidFill>
                  <a:prstClr val="black"/>
                </a:solidFill>
                <a:effectLst/>
                <a:uLnTx/>
                <a:uFillTx/>
              </a:rPr>
              <a:t> </a:t>
            </a:r>
            <a:br>
              <a:rPr kumimoji="0" lang="en-US" b="0" i="0" u="none" strike="noStrike" kern="1200" cap="none" spc="0" normalizeH="0" baseline="0" noProof="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developed in a coordinated, </a:t>
            </a:r>
            <a:br>
              <a:rPr kumimoji="0" lang="en-US" b="0" i="0" u="none" strike="noStrike" kern="1200" cap="none" spc="0" normalizeH="0" baseline="0" noProof="0" dirty="0">
                <a:ln>
                  <a:noFill/>
                </a:ln>
                <a:solidFill>
                  <a:prstClr val="black"/>
                </a:solidFill>
                <a:effectLst/>
                <a:uLnTx/>
                <a:uFillTx/>
              </a:rPr>
            </a:br>
            <a:r>
              <a:rPr kumimoji="0" lang="en-US" b="0" i="0" u="none" strike="noStrike" kern="1200" cap="none" spc="0" normalizeH="0" baseline="0" noProof="0" dirty="0">
                <a:ln>
                  <a:noFill/>
                </a:ln>
                <a:solidFill>
                  <a:prstClr val="black"/>
                </a:solidFill>
                <a:effectLst/>
                <a:uLnTx/>
                <a:uFillTx/>
              </a:rPr>
              <a:t>coherent, fashion</a:t>
            </a:r>
          </a:p>
          <a:p>
            <a:endParaRPr lang="en-US"/>
          </a:p>
        </p:txBody>
      </p:sp>
      <p:pic>
        <p:nvPicPr>
          <p:cNvPr id="5" name="Picture 4" descr="A painting of a tower of babel&#10;&#10;Description automatically generated">
            <a:extLst>
              <a:ext uri="{FF2B5EF4-FFF2-40B4-BE49-F238E27FC236}">
                <a16:creationId xmlns:a16="http://schemas.microsoft.com/office/drawing/2014/main" id="{FBAC24D8-5C73-DED0-C4D4-6E6F0E02828E}"/>
              </a:ext>
            </a:extLst>
          </p:cNvPr>
          <p:cNvPicPr>
            <a:picLocks noChangeAspect="1"/>
          </p:cNvPicPr>
          <p:nvPr/>
        </p:nvPicPr>
        <p:blipFill>
          <a:blip r:embed="rId2">
            <a:alphaModFix/>
          </a:blip>
          <a:stretch>
            <a:fillRect/>
          </a:stretch>
        </p:blipFill>
        <p:spPr>
          <a:xfrm>
            <a:off x="5513613" y="2823873"/>
            <a:ext cx="6484749" cy="3669002"/>
          </a:xfrm>
          <a:prstGeom prst="rect">
            <a:avLst/>
          </a:prstGeom>
        </p:spPr>
      </p:pic>
    </p:spTree>
    <p:extLst>
      <p:ext uri="{BB962C8B-B14F-4D97-AF65-F5344CB8AC3E}">
        <p14:creationId xmlns:p14="http://schemas.microsoft.com/office/powerpoint/2010/main" val="97835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3483-B64B-5934-C380-876744B368C6}"/>
              </a:ext>
            </a:extLst>
          </p:cNvPr>
          <p:cNvSpPr>
            <a:spLocks noGrp="1"/>
          </p:cNvSpPr>
          <p:nvPr>
            <p:ph type="title"/>
          </p:nvPr>
        </p:nvSpPr>
        <p:spPr/>
        <p:txBody>
          <a:bodyPr/>
          <a:lstStyle/>
          <a:p>
            <a:r>
              <a:rPr lang="en-US"/>
              <a:t>Conceptualism</a:t>
            </a:r>
          </a:p>
        </p:txBody>
      </p:sp>
      <p:sp>
        <p:nvSpPr>
          <p:cNvPr id="3" name="Content Placeholder 2">
            <a:extLst>
              <a:ext uri="{FF2B5EF4-FFF2-40B4-BE49-F238E27FC236}">
                <a16:creationId xmlns:a16="http://schemas.microsoft.com/office/drawing/2014/main" id="{AE5BD00D-8058-2CD5-A356-7063EB6BF80E}"/>
              </a:ext>
            </a:extLst>
          </p:cNvPr>
          <p:cNvSpPr>
            <a:spLocks noGrp="1"/>
          </p:cNvSpPr>
          <p:nvPr>
            <p:ph idx="1"/>
          </p:nvPr>
        </p:nvSpPr>
        <p:spPr>
          <a:xfrm>
            <a:off x="838199" y="1825625"/>
            <a:ext cx="11081273" cy="4351338"/>
          </a:xfrm>
        </p:spPr>
        <p:txBody>
          <a:bodyPr/>
          <a:lstStyle/>
          <a:p>
            <a:r>
              <a:rPr lang="en-US"/>
              <a:t>“An ontology is a specification of a conceptualization” –</a:t>
            </a:r>
            <a:r>
              <a:rPr lang="en-US" i="1"/>
              <a:t>Gruber, 1992</a:t>
            </a:r>
          </a:p>
          <a:p>
            <a:endParaRPr lang="en-US" i="1"/>
          </a:p>
          <a:p>
            <a:r>
              <a:rPr lang="en-US"/>
              <a:t>Interpreted as claiming that ontologies represent </a:t>
            </a:r>
            <a:r>
              <a:rPr lang="en-US" b="1">
                <a:solidFill>
                  <a:srgbClr val="FF0000"/>
                </a:solidFill>
              </a:rPr>
              <a:t>concepts</a:t>
            </a:r>
          </a:p>
          <a:p>
            <a:endParaRPr lang="en-US" i="1"/>
          </a:p>
          <a:p>
            <a:r>
              <a:rPr lang="en-US"/>
              <a:t>“Taking a more pragmatic view, one can say that ontology is a tool and product of engineering and thereby defined by its use.” –</a:t>
            </a:r>
            <a:r>
              <a:rPr lang="en-US" i="1"/>
              <a:t>Gruber, 2009</a:t>
            </a:r>
          </a:p>
          <a:p>
            <a:endParaRPr lang="en-US" i="1"/>
          </a:p>
          <a:p>
            <a:r>
              <a:rPr lang="en-US"/>
              <a:t>Interpreted as claiming ontologies represent </a:t>
            </a:r>
            <a:r>
              <a:rPr lang="en-US" b="1">
                <a:solidFill>
                  <a:srgbClr val="FF0000"/>
                </a:solidFill>
              </a:rPr>
              <a:t>what they need to represent</a:t>
            </a:r>
          </a:p>
        </p:txBody>
      </p:sp>
    </p:spTree>
    <p:extLst>
      <p:ext uri="{BB962C8B-B14F-4D97-AF65-F5344CB8AC3E}">
        <p14:creationId xmlns:p14="http://schemas.microsoft.com/office/powerpoint/2010/main" val="378135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48F6-938F-3492-8EEE-FE8BBB179108}"/>
              </a:ext>
            </a:extLst>
          </p:cNvPr>
          <p:cNvSpPr>
            <a:spLocks noGrp="1"/>
          </p:cNvSpPr>
          <p:nvPr>
            <p:ph type="title"/>
          </p:nvPr>
        </p:nvSpPr>
        <p:spPr/>
        <p:txBody>
          <a:bodyPr/>
          <a:lstStyle/>
          <a:p>
            <a:r>
              <a:rPr lang="en-US"/>
              <a:t>Realism</a:t>
            </a:r>
          </a:p>
        </p:txBody>
      </p:sp>
      <p:sp>
        <p:nvSpPr>
          <p:cNvPr id="3" name="Content Placeholder 2">
            <a:extLst>
              <a:ext uri="{FF2B5EF4-FFF2-40B4-BE49-F238E27FC236}">
                <a16:creationId xmlns:a16="http://schemas.microsoft.com/office/drawing/2014/main" id="{4AF59830-2B3E-C977-D252-19FC73DFFA10}"/>
              </a:ext>
            </a:extLst>
          </p:cNvPr>
          <p:cNvSpPr>
            <a:spLocks noGrp="1"/>
          </p:cNvSpPr>
          <p:nvPr>
            <p:ph idx="1"/>
          </p:nvPr>
        </p:nvSpPr>
        <p:spPr/>
        <p:txBody>
          <a:bodyPr/>
          <a:lstStyle/>
          <a:p>
            <a:r>
              <a:rPr lang="en-US"/>
              <a:t>Ontologies are a specification of </a:t>
            </a:r>
            <a:r>
              <a:rPr lang="en-US" b="1">
                <a:solidFill>
                  <a:srgbClr val="FF0000"/>
                </a:solidFill>
              </a:rPr>
              <a:t>the world</a:t>
            </a:r>
            <a:endParaRPr lang="en-US">
              <a:solidFill>
                <a:srgbClr val="FF0000"/>
              </a:solidFill>
            </a:endParaRPr>
          </a:p>
          <a:p>
            <a:endParaRPr lang="en-US"/>
          </a:p>
          <a:p>
            <a:pPr marL="0" indent="0" algn="ctr">
              <a:buNone/>
            </a:pPr>
            <a:r>
              <a:rPr lang="en-US" b="1">
                <a:solidFill>
                  <a:schemeClr val="accent6"/>
                </a:solidFill>
              </a:rPr>
              <a:t>If we attempt to go from the words we use to the world, it is unlikely that we will end up in the same place</a:t>
            </a:r>
          </a:p>
          <a:p>
            <a:pPr algn="ctr"/>
            <a:endParaRPr lang="en-US" b="1">
              <a:solidFill>
                <a:schemeClr val="accent6"/>
              </a:solidFill>
            </a:endParaRPr>
          </a:p>
          <a:p>
            <a:pPr marL="0" indent="0" algn="ctr">
              <a:buNone/>
            </a:pPr>
            <a:r>
              <a:rPr lang="en-US" b="1">
                <a:solidFill>
                  <a:schemeClr val="accent6"/>
                </a:solidFill>
              </a:rPr>
              <a:t>If we attempt to go from the world to the words we use, it is more likely we will remain coordinated</a:t>
            </a:r>
          </a:p>
          <a:p>
            <a:pPr marL="0" indent="0">
              <a:buNone/>
            </a:pPr>
            <a:endParaRPr lang="en-US" i="1"/>
          </a:p>
          <a:p>
            <a:endParaRPr lang="en-US"/>
          </a:p>
        </p:txBody>
      </p:sp>
    </p:spTree>
    <p:extLst>
      <p:ext uri="{BB962C8B-B14F-4D97-AF65-F5344CB8AC3E}">
        <p14:creationId xmlns:p14="http://schemas.microsoft.com/office/powerpoint/2010/main" val="28357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39D1-35F8-4B95-41E7-CAE9173970E1}"/>
              </a:ext>
            </a:extLst>
          </p:cNvPr>
          <p:cNvSpPr>
            <a:spLocks noGrp="1"/>
          </p:cNvSpPr>
          <p:nvPr>
            <p:ph type="title"/>
          </p:nvPr>
        </p:nvSpPr>
        <p:spPr/>
        <p:txBody>
          <a:bodyPr/>
          <a:lstStyle/>
          <a:p>
            <a:r>
              <a:rPr lang="en-US"/>
              <a:t>Classical Warfare</a:t>
            </a:r>
          </a:p>
        </p:txBody>
      </p:sp>
      <p:sp>
        <p:nvSpPr>
          <p:cNvPr id="3" name="Content Placeholder 2">
            <a:extLst>
              <a:ext uri="{FF2B5EF4-FFF2-40B4-BE49-F238E27FC236}">
                <a16:creationId xmlns:a16="http://schemas.microsoft.com/office/drawing/2014/main" id="{7433E3E5-7F5E-96DF-7C06-04787AEBC6E1}"/>
              </a:ext>
            </a:extLst>
          </p:cNvPr>
          <p:cNvSpPr>
            <a:spLocks noGrp="1"/>
          </p:cNvSpPr>
          <p:nvPr>
            <p:ph idx="1"/>
          </p:nvPr>
        </p:nvSpPr>
        <p:spPr>
          <a:xfrm>
            <a:off x="838200" y="1825624"/>
            <a:ext cx="10515600" cy="4960657"/>
          </a:xfrm>
        </p:spPr>
        <p:txBody>
          <a:bodyPr/>
          <a:lstStyle/>
          <a:p>
            <a:r>
              <a:rPr lang="en-US"/>
              <a:t>Battle of Cannae; Second Punic War</a:t>
            </a:r>
          </a:p>
          <a:p>
            <a:endParaRPr lang="en-US"/>
          </a:p>
          <a:p>
            <a:r>
              <a:rPr lang="en-US"/>
              <a:t>Romans pushed through the center of Hannibal’s troops, with the goal of splitting his army; Hannibal’s elite troops encircled the Roman army </a:t>
            </a:r>
          </a:p>
          <a:p>
            <a:endParaRPr lang="en-US"/>
          </a:p>
          <a:p>
            <a:endParaRPr lang="en-US"/>
          </a:p>
          <a:p>
            <a:endParaRPr lang="en-US"/>
          </a:p>
        </p:txBody>
      </p:sp>
      <p:pic>
        <p:nvPicPr>
          <p:cNvPr id="4" name="Picture 3" descr="A diagram of a roman attack&#10;&#10;Description automatically generated">
            <a:extLst>
              <a:ext uri="{FF2B5EF4-FFF2-40B4-BE49-F238E27FC236}">
                <a16:creationId xmlns:a16="http://schemas.microsoft.com/office/drawing/2014/main" id="{87A353D0-7F83-9DCA-DD77-B890117DB00B}"/>
              </a:ext>
            </a:extLst>
          </p:cNvPr>
          <p:cNvPicPr>
            <a:picLocks noChangeAspect="1"/>
          </p:cNvPicPr>
          <p:nvPr/>
        </p:nvPicPr>
        <p:blipFill rotWithShape="1">
          <a:blip r:embed="rId2"/>
          <a:srcRect b="63006"/>
          <a:stretch/>
        </p:blipFill>
        <p:spPr>
          <a:xfrm>
            <a:off x="1118794" y="3890883"/>
            <a:ext cx="4977206" cy="2601992"/>
          </a:xfrm>
          <a:prstGeom prst="rect">
            <a:avLst/>
          </a:prstGeom>
        </p:spPr>
      </p:pic>
      <p:pic>
        <p:nvPicPr>
          <p:cNvPr id="5" name="Picture 4" descr="A diagram of a roman attack&#10;&#10;Description automatically generated">
            <a:extLst>
              <a:ext uri="{FF2B5EF4-FFF2-40B4-BE49-F238E27FC236}">
                <a16:creationId xmlns:a16="http://schemas.microsoft.com/office/drawing/2014/main" id="{3E90F5C0-1C20-0DB3-2E7B-34B55D75B362}"/>
              </a:ext>
            </a:extLst>
          </p:cNvPr>
          <p:cNvPicPr>
            <a:picLocks noChangeAspect="1"/>
          </p:cNvPicPr>
          <p:nvPr/>
        </p:nvPicPr>
        <p:blipFill rotWithShape="1">
          <a:blip r:embed="rId2"/>
          <a:srcRect t="51046" b="11961"/>
          <a:stretch/>
        </p:blipFill>
        <p:spPr>
          <a:xfrm>
            <a:off x="6376591" y="3890883"/>
            <a:ext cx="4977209" cy="2601992"/>
          </a:xfrm>
          <a:prstGeom prst="rect">
            <a:avLst/>
          </a:prstGeom>
        </p:spPr>
      </p:pic>
    </p:spTree>
    <p:extLst>
      <p:ext uri="{BB962C8B-B14F-4D97-AF65-F5344CB8AC3E}">
        <p14:creationId xmlns:p14="http://schemas.microsoft.com/office/powerpoint/2010/main" val="106809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E4EE-0B56-1DF5-1E87-0DCDECC9B88F}"/>
              </a:ext>
            </a:extLst>
          </p:cNvPr>
          <p:cNvSpPr>
            <a:spLocks noGrp="1"/>
          </p:cNvSpPr>
          <p:nvPr>
            <p:ph type="title"/>
          </p:nvPr>
        </p:nvSpPr>
        <p:spPr/>
        <p:txBody>
          <a:bodyPr/>
          <a:lstStyle/>
          <a:p>
            <a:r>
              <a:rPr lang="en-US"/>
              <a:t>Early Modern Warfare</a:t>
            </a:r>
          </a:p>
        </p:txBody>
      </p:sp>
      <p:sp>
        <p:nvSpPr>
          <p:cNvPr id="3" name="Content Placeholder 2">
            <a:extLst>
              <a:ext uri="{FF2B5EF4-FFF2-40B4-BE49-F238E27FC236}">
                <a16:creationId xmlns:a16="http://schemas.microsoft.com/office/drawing/2014/main" id="{27846A83-3B24-4FBB-F040-D237D22C9AA0}"/>
              </a:ext>
            </a:extLst>
          </p:cNvPr>
          <p:cNvSpPr>
            <a:spLocks noGrp="1"/>
          </p:cNvSpPr>
          <p:nvPr>
            <p:ph idx="1"/>
          </p:nvPr>
        </p:nvSpPr>
        <p:spPr/>
        <p:txBody>
          <a:bodyPr/>
          <a:lstStyle/>
          <a:p>
            <a:r>
              <a:rPr lang="en-US"/>
              <a:t>Characterized by widespread use of gun powder, explosives, and professional armies </a:t>
            </a:r>
          </a:p>
          <a:p>
            <a:endParaRPr lang="en-US"/>
          </a:p>
          <a:p>
            <a:r>
              <a:rPr lang="en-US"/>
              <a:t>Greater reliance on </a:t>
            </a:r>
            <a:br>
              <a:rPr lang="en-US"/>
            </a:br>
            <a:r>
              <a:rPr lang="en-US"/>
              <a:t>strategy and intelligence</a:t>
            </a:r>
          </a:p>
          <a:p>
            <a:endParaRPr lang="en-US"/>
          </a:p>
          <a:p>
            <a:r>
              <a:rPr lang="en-US"/>
              <a:t>Massive increase in </a:t>
            </a:r>
            <a:br>
              <a:rPr lang="en-US"/>
            </a:br>
            <a:r>
              <a:rPr lang="en-US"/>
              <a:t>number of deaths</a:t>
            </a:r>
          </a:p>
        </p:txBody>
      </p:sp>
      <p:pic>
        <p:nvPicPr>
          <p:cNvPr id="5" name="Picture 4">
            <a:extLst>
              <a:ext uri="{FF2B5EF4-FFF2-40B4-BE49-F238E27FC236}">
                <a16:creationId xmlns:a16="http://schemas.microsoft.com/office/drawing/2014/main" id="{AC2B5846-5C45-D276-C007-8715457FDE8C}"/>
              </a:ext>
            </a:extLst>
          </p:cNvPr>
          <p:cNvPicPr>
            <a:picLocks noChangeAspect="1"/>
          </p:cNvPicPr>
          <p:nvPr/>
        </p:nvPicPr>
        <p:blipFill>
          <a:blip r:embed="rId2"/>
          <a:stretch>
            <a:fillRect/>
          </a:stretch>
        </p:blipFill>
        <p:spPr>
          <a:xfrm>
            <a:off x="4722607" y="2877235"/>
            <a:ext cx="7304742" cy="3299728"/>
          </a:xfrm>
          <a:prstGeom prst="rect">
            <a:avLst/>
          </a:prstGeom>
        </p:spPr>
      </p:pic>
    </p:spTree>
    <p:extLst>
      <p:ext uri="{BB962C8B-B14F-4D97-AF65-F5344CB8AC3E}">
        <p14:creationId xmlns:p14="http://schemas.microsoft.com/office/powerpoint/2010/main" val="120770271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2298</Words>
  <Application>Microsoft Macintosh PowerPoint</Application>
  <PresentationFormat>Widescreen</PresentationFormat>
  <Paragraphs>312</Paragraphs>
  <Slides>52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Aptos</vt:lpstr>
      <vt:lpstr>Arial</vt:lpstr>
      <vt:lpstr>Calibri</vt:lpstr>
      <vt:lpstr>Garamond</vt:lpstr>
      <vt:lpstr>1_Office Theme</vt:lpstr>
      <vt:lpstr>Military Intelligence Part I</vt:lpstr>
      <vt:lpstr>Outline</vt:lpstr>
      <vt:lpstr>Outline</vt:lpstr>
      <vt:lpstr>Individual Exercise</vt:lpstr>
      <vt:lpstr>Directions of Fit for Ontology Engineering</vt:lpstr>
      <vt:lpstr>Conceptualism</vt:lpstr>
      <vt:lpstr>Realism</vt:lpstr>
      <vt:lpstr>Classical Warfare</vt:lpstr>
      <vt:lpstr>Early Modern Warfare</vt:lpstr>
      <vt:lpstr>Modern Warfare</vt:lpstr>
      <vt:lpstr>Modern Warfare</vt:lpstr>
      <vt:lpstr>Modern Warfare</vt:lpstr>
      <vt:lpstr>PowerPoint Presentation</vt:lpstr>
      <vt:lpstr>PowerPoint Presentation</vt:lpstr>
      <vt:lpstr>Outline</vt:lpstr>
      <vt:lpstr>First U.S. Army Drill Manual</vt:lpstr>
      <vt:lpstr>Doctrine of Massing Fires</vt:lpstr>
      <vt:lpstr>Importance of Standardization </vt:lpstr>
      <vt:lpstr>PowerPoint Presentation</vt:lpstr>
      <vt:lpstr>PowerPoint Presentation</vt:lpstr>
      <vt:lpstr>Epistemic Communities</vt:lpstr>
      <vt:lpstr>Anticipating Massing Intelligence Fires</vt:lpstr>
      <vt:lpstr>Anticipating Massing Intelligence Fires</vt:lpstr>
      <vt:lpstr>U.S. Intelligence Community (IC)</vt:lpstr>
      <vt:lpstr>Common Operational Perspective</vt:lpstr>
      <vt:lpstr>Joint Publications</vt:lpstr>
      <vt:lpstr>DOD Definition of Interoperability</vt:lpstr>
      <vt:lpstr>Importance of Standardization </vt:lpstr>
      <vt:lpstr>Importance of Standardization </vt:lpstr>
      <vt:lpstr>PowerPoint Presentation</vt:lpstr>
      <vt:lpstr>PowerPoint Presentation</vt:lpstr>
      <vt:lpstr>Joint Publication Doctrine</vt:lpstr>
      <vt:lpstr>Joint Publication Doctrine</vt:lpstr>
      <vt:lpstr>Joint Publication 2.0 Definitions</vt:lpstr>
      <vt:lpstr>Joint Publication 2.0 Definitions</vt:lpstr>
      <vt:lpstr>Joint Publication 2.0 Definitions</vt:lpstr>
      <vt:lpstr>Joint Publication 2.0 Definitions</vt:lpstr>
      <vt:lpstr>Joint Publication 2.0 Definitions</vt:lpstr>
      <vt:lpstr>Joint Publications</vt:lpstr>
      <vt:lpstr>PowerPoint Presentation</vt:lpstr>
      <vt:lpstr>Joint Publication 2.0 Definitions</vt:lpstr>
      <vt:lpstr>Intelligence Definitions</vt:lpstr>
      <vt:lpstr>Revised Intelligence Definitions</vt:lpstr>
      <vt:lpstr>Group Exercise</vt:lpstr>
      <vt:lpstr>Joint Publication Doctrine</vt:lpstr>
      <vt:lpstr>Joint Publication Definition Guide</vt:lpstr>
      <vt:lpstr>Group Exercise</vt:lpstr>
      <vt:lpstr>Joint Publication Definition Guide</vt:lpstr>
      <vt:lpstr>Joint Publication Definition Guide</vt:lpstr>
      <vt:lpstr>PowerPoint Presentation</vt:lpstr>
      <vt:lpstr>Controlled Vocabularies</vt:lpstr>
      <vt:lpstr>Controlled Vocabularies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Intelligence Part I</dc:title>
  <dc:creator>John Beverley</dc:creator>
  <cp:lastModifiedBy>John Beverley</cp:lastModifiedBy>
  <cp:revision>1</cp:revision>
  <dcterms:created xsi:type="dcterms:W3CDTF">2024-03-26T15:21:23Z</dcterms:created>
  <dcterms:modified xsi:type="dcterms:W3CDTF">2024-03-26T15:21:56Z</dcterms:modified>
</cp:coreProperties>
</file>